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x="18288000" cy="10287000"/>
  <p:notesSz cx="6858000" cy="9144000"/>
  <p:embeddedFontLst>
    <p:embeddedFont>
      <p:font typeface="Alatsi" charset="1" panose="00000500000000000000"/>
      <p:regular r:id="rId22"/>
    </p:embeddedFont>
    <p:embeddedFont>
      <p:font typeface="Open Sans Bold" charset="1" panose="020B0806030504020204"/>
      <p:regular r:id="rId23"/>
    </p:embeddedFont>
    <p:embeddedFont>
      <p:font typeface="Canva Sans" charset="1" panose="020B0503030501040103"/>
      <p:regular r:id="rId24"/>
    </p:embeddedFont>
    <p:embeddedFont>
      <p:font typeface="Abhaya Libre Bold" charset="1" panose="02000803000000000000"/>
      <p:regular r:id="rId25"/>
    </p:embeddedFont>
    <p:embeddedFont>
      <p:font typeface="Canva Sans Bold" charset="1" panose="020B0803030501040103"/>
      <p:regular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6.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8.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0.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1.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2.jpeg" Type="http://schemas.openxmlformats.org/officeDocument/2006/relationships/image"/><Relationship Id="rId5" Target="../media/image13.jpeg" Type="http://schemas.openxmlformats.org/officeDocument/2006/relationships/image"/><Relationship Id="rId6" Target="../media/image14.jpeg" Type="http://schemas.openxmlformats.org/officeDocument/2006/relationships/image"/><Relationship Id="rId7" Target="../media/image15.jpe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4.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png" Type="http://schemas.openxmlformats.org/officeDocument/2006/relationships/image"/><Relationship Id="rId4" Target="../media/image7.png" Type="http://schemas.openxmlformats.org/officeDocument/2006/relationships/image"/><Relationship Id="rId5" Target="../media/image8.png" Type="http://schemas.openxmlformats.org/officeDocument/2006/relationships/image"/><Relationship Id="rId6" Target="../media/image9.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5.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grpSp>
        <p:nvGrpSpPr>
          <p:cNvPr name="Group 2" id="2"/>
          <p:cNvGrpSpPr/>
          <p:nvPr/>
        </p:nvGrpSpPr>
        <p:grpSpPr>
          <a:xfrm rot="0">
            <a:off x="-31071" y="0"/>
            <a:ext cx="4239083" cy="10287000"/>
            <a:chOff x="0" y="0"/>
            <a:chExt cx="5652111" cy="13716000"/>
          </a:xfrm>
        </p:grpSpPr>
        <p:grpSp>
          <p:nvGrpSpPr>
            <p:cNvPr name="Group 3" id="3"/>
            <p:cNvGrpSpPr/>
            <p:nvPr/>
          </p:nvGrpSpPr>
          <p:grpSpPr>
            <a:xfrm rot="0">
              <a:off x="2826056" y="0"/>
              <a:ext cx="2826056" cy="13716000"/>
              <a:chOff x="0" y="0"/>
              <a:chExt cx="558233" cy="2709333"/>
            </a:xfrm>
          </p:grpSpPr>
          <p:sp>
            <p:nvSpPr>
              <p:cNvPr name="Freeform 4" id="4"/>
              <p:cNvSpPr/>
              <p:nvPr/>
            </p:nvSpPr>
            <p:spPr>
              <a:xfrm flipH="false" flipV="false" rot="0">
                <a:off x="0" y="0"/>
                <a:ext cx="558233" cy="2709333"/>
              </a:xfrm>
              <a:custGeom>
                <a:avLst/>
                <a:gdLst/>
                <a:ahLst/>
                <a:cxnLst/>
                <a:rect r="r" b="b" t="t" l="l"/>
                <a:pathLst>
                  <a:path h="2709333" w="558233">
                    <a:moveTo>
                      <a:pt x="0" y="0"/>
                    </a:moveTo>
                    <a:lnTo>
                      <a:pt x="558233" y="0"/>
                    </a:lnTo>
                    <a:lnTo>
                      <a:pt x="558233" y="2709333"/>
                    </a:lnTo>
                    <a:lnTo>
                      <a:pt x="0" y="2709333"/>
                    </a:lnTo>
                    <a:close/>
                  </a:path>
                </a:pathLst>
              </a:custGeom>
              <a:solidFill>
                <a:srgbClr val="E9E0D9"/>
              </a:solidFill>
            </p:spPr>
          </p:sp>
          <p:sp>
            <p:nvSpPr>
              <p:cNvPr name="TextBox 5" id="5"/>
              <p:cNvSpPr txBox="true"/>
              <p:nvPr/>
            </p:nvSpPr>
            <p:spPr>
              <a:xfrm>
                <a:off x="0" y="-47625"/>
                <a:ext cx="558233" cy="2756958"/>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1413028" y="0"/>
              <a:ext cx="2826056" cy="13716000"/>
              <a:chOff x="0" y="0"/>
              <a:chExt cx="558233" cy="2709333"/>
            </a:xfrm>
          </p:grpSpPr>
          <p:sp>
            <p:nvSpPr>
              <p:cNvPr name="Freeform 7" id="7"/>
              <p:cNvSpPr/>
              <p:nvPr/>
            </p:nvSpPr>
            <p:spPr>
              <a:xfrm flipH="false" flipV="false" rot="0">
                <a:off x="0" y="0"/>
                <a:ext cx="558233" cy="2709333"/>
              </a:xfrm>
              <a:custGeom>
                <a:avLst/>
                <a:gdLst/>
                <a:ahLst/>
                <a:cxnLst/>
                <a:rect r="r" b="b" t="t" l="l"/>
                <a:pathLst>
                  <a:path h="2709333" w="558233">
                    <a:moveTo>
                      <a:pt x="0" y="0"/>
                    </a:moveTo>
                    <a:lnTo>
                      <a:pt x="558233" y="0"/>
                    </a:lnTo>
                    <a:lnTo>
                      <a:pt x="558233" y="2709333"/>
                    </a:lnTo>
                    <a:lnTo>
                      <a:pt x="0" y="2709333"/>
                    </a:lnTo>
                    <a:close/>
                  </a:path>
                </a:pathLst>
              </a:custGeom>
              <a:solidFill>
                <a:srgbClr val="9FC3D0"/>
              </a:solidFill>
            </p:spPr>
          </p:sp>
          <p:sp>
            <p:nvSpPr>
              <p:cNvPr name="TextBox 8" id="8"/>
              <p:cNvSpPr txBox="true"/>
              <p:nvPr/>
            </p:nvSpPr>
            <p:spPr>
              <a:xfrm>
                <a:off x="0" y="-47625"/>
                <a:ext cx="558233" cy="2756958"/>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0" y="0"/>
              <a:ext cx="2826056" cy="13716000"/>
              <a:chOff x="0" y="0"/>
              <a:chExt cx="558233" cy="2709333"/>
            </a:xfrm>
          </p:grpSpPr>
          <p:sp>
            <p:nvSpPr>
              <p:cNvPr name="Freeform 10" id="10"/>
              <p:cNvSpPr/>
              <p:nvPr/>
            </p:nvSpPr>
            <p:spPr>
              <a:xfrm flipH="false" flipV="false" rot="0">
                <a:off x="0" y="0"/>
                <a:ext cx="558233" cy="2709333"/>
              </a:xfrm>
              <a:custGeom>
                <a:avLst/>
                <a:gdLst/>
                <a:ahLst/>
                <a:cxnLst/>
                <a:rect r="r" b="b" t="t" l="l"/>
                <a:pathLst>
                  <a:path h="2709333" w="558233">
                    <a:moveTo>
                      <a:pt x="0" y="0"/>
                    </a:moveTo>
                    <a:lnTo>
                      <a:pt x="558233" y="0"/>
                    </a:lnTo>
                    <a:lnTo>
                      <a:pt x="558233" y="2709333"/>
                    </a:lnTo>
                    <a:lnTo>
                      <a:pt x="0" y="2709333"/>
                    </a:lnTo>
                    <a:close/>
                  </a:path>
                </a:pathLst>
              </a:custGeom>
              <a:solidFill>
                <a:srgbClr val="E9C7C6"/>
              </a:solidFill>
            </p:spPr>
          </p:sp>
          <p:sp>
            <p:nvSpPr>
              <p:cNvPr name="TextBox 11" id="11"/>
              <p:cNvSpPr txBox="true"/>
              <p:nvPr/>
            </p:nvSpPr>
            <p:spPr>
              <a:xfrm>
                <a:off x="0" y="-47625"/>
                <a:ext cx="558233" cy="2756958"/>
              </a:xfrm>
              <a:prstGeom prst="rect">
                <a:avLst/>
              </a:prstGeom>
            </p:spPr>
            <p:txBody>
              <a:bodyPr anchor="ctr" rtlCol="false" tIns="50800" lIns="50800" bIns="50800" rIns="50800"/>
              <a:lstStyle/>
              <a:p>
                <a:pPr algn="ctr">
                  <a:lnSpc>
                    <a:spcPts val="2659"/>
                  </a:lnSpc>
                </a:pPr>
              </a:p>
            </p:txBody>
          </p:sp>
        </p:grpSp>
      </p:grpSp>
      <p:sp>
        <p:nvSpPr>
          <p:cNvPr name="TextBox 12" id="12"/>
          <p:cNvSpPr txBox="true"/>
          <p:nvPr/>
        </p:nvSpPr>
        <p:spPr>
          <a:xfrm rot="0">
            <a:off x="6263083" y="2031947"/>
            <a:ext cx="8829138" cy="3208861"/>
          </a:xfrm>
          <a:prstGeom prst="rect">
            <a:avLst/>
          </a:prstGeom>
        </p:spPr>
        <p:txBody>
          <a:bodyPr anchor="t" rtlCol="false" tIns="0" lIns="0" bIns="0" rIns="0">
            <a:spAutoFit/>
          </a:bodyPr>
          <a:lstStyle/>
          <a:p>
            <a:pPr algn="ctr">
              <a:lnSpc>
                <a:spcPts val="12266"/>
              </a:lnSpc>
            </a:pPr>
            <a:r>
              <a:rPr lang="en-US" sz="12645">
                <a:solidFill>
                  <a:srgbClr val="000000"/>
                </a:solidFill>
                <a:latin typeface="Alatsi"/>
              </a:rPr>
              <a:t>SMART IRRIGATION</a:t>
            </a:r>
          </a:p>
        </p:txBody>
      </p:sp>
      <p:sp>
        <p:nvSpPr>
          <p:cNvPr name="Freeform 13" id="13"/>
          <p:cNvSpPr/>
          <p:nvPr/>
        </p:nvSpPr>
        <p:spPr>
          <a:xfrm flipH="false" flipV="false" rot="0">
            <a:off x="12646898" y="-210192"/>
            <a:ext cx="7315200" cy="2477783"/>
          </a:xfrm>
          <a:custGeom>
            <a:avLst/>
            <a:gdLst/>
            <a:ahLst/>
            <a:cxnLst/>
            <a:rect r="r" b="b" t="t" l="l"/>
            <a:pathLst>
              <a:path h="2477783" w="7315200">
                <a:moveTo>
                  <a:pt x="0" y="0"/>
                </a:moveTo>
                <a:lnTo>
                  <a:pt x="7315200" y="0"/>
                </a:lnTo>
                <a:lnTo>
                  <a:pt x="7315200" y="2477784"/>
                </a:lnTo>
                <a:lnTo>
                  <a:pt x="0" y="24777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4" id="14"/>
          <p:cNvSpPr txBox="true"/>
          <p:nvPr/>
        </p:nvSpPr>
        <p:spPr>
          <a:xfrm rot="0">
            <a:off x="4396957" y="8368910"/>
            <a:ext cx="6882108" cy="1088854"/>
          </a:xfrm>
          <a:prstGeom prst="rect">
            <a:avLst/>
          </a:prstGeom>
        </p:spPr>
        <p:txBody>
          <a:bodyPr anchor="t" rtlCol="false" tIns="0" lIns="0" bIns="0" rIns="0">
            <a:spAutoFit/>
          </a:bodyPr>
          <a:lstStyle/>
          <a:p>
            <a:pPr algn="ctr">
              <a:lnSpc>
                <a:spcPts val="4376"/>
              </a:lnSpc>
            </a:pPr>
            <a:r>
              <a:rPr lang="en-US" sz="3126">
                <a:solidFill>
                  <a:srgbClr val="000000"/>
                </a:solidFill>
                <a:latin typeface="Alatsi Bold"/>
              </a:rPr>
              <a:t>RITHIKA M                              210701214</a:t>
            </a:r>
          </a:p>
          <a:p>
            <a:pPr algn="ctr">
              <a:lnSpc>
                <a:spcPts val="4376"/>
              </a:lnSpc>
            </a:pPr>
            <a:r>
              <a:rPr lang="en-US" sz="3126">
                <a:solidFill>
                  <a:srgbClr val="000000"/>
                </a:solidFill>
                <a:latin typeface="Alatsi Bold"/>
              </a:rPr>
              <a:t>SELVANANDHINI S                   210701237                           </a:t>
            </a:r>
          </a:p>
        </p:txBody>
      </p:sp>
      <p:sp>
        <p:nvSpPr>
          <p:cNvPr name="Freeform 15" id="15"/>
          <p:cNvSpPr/>
          <p:nvPr/>
        </p:nvSpPr>
        <p:spPr>
          <a:xfrm flipH="false" flipV="false" rot="0">
            <a:off x="11118095" y="9258300"/>
            <a:ext cx="7315200" cy="2477783"/>
          </a:xfrm>
          <a:custGeom>
            <a:avLst/>
            <a:gdLst/>
            <a:ahLst/>
            <a:cxnLst/>
            <a:rect r="r" b="b" t="t" l="l"/>
            <a:pathLst>
              <a:path h="2477783" w="7315200">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sp>
        <p:nvSpPr>
          <p:cNvPr name="TextBox 2" id="2"/>
          <p:cNvSpPr txBox="true"/>
          <p:nvPr/>
        </p:nvSpPr>
        <p:spPr>
          <a:xfrm rot="0">
            <a:off x="1028700" y="866775"/>
            <a:ext cx="16230600" cy="1450976"/>
          </a:xfrm>
          <a:prstGeom prst="rect">
            <a:avLst/>
          </a:prstGeom>
        </p:spPr>
        <p:txBody>
          <a:bodyPr anchor="t" rtlCol="false" tIns="0" lIns="0" bIns="0" rIns="0">
            <a:spAutoFit/>
          </a:bodyPr>
          <a:lstStyle/>
          <a:p>
            <a:pPr algn="ctr">
              <a:lnSpc>
                <a:spcPts val="11899"/>
              </a:lnSpc>
            </a:pPr>
            <a:r>
              <a:rPr lang="en-US" sz="8499">
                <a:solidFill>
                  <a:srgbClr val="000000"/>
                </a:solidFill>
                <a:latin typeface="Alatsi Bold"/>
              </a:rPr>
              <a:t>ACTUATORS</a:t>
            </a:r>
          </a:p>
        </p:txBody>
      </p:sp>
      <p:grpSp>
        <p:nvGrpSpPr>
          <p:cNvPr name="Group 3" id="3"/>
          <p:cNvGrpSpPr/>
          <p:nvPr/>
        </p:nvGrpSpPr>
        <p:grpSpPr>
          <a:xfrm rot="0">
            <a:off x="1390722" y="3102810"/>
            <a:ext cx="7362681" cy="5360285"/>
            <a:chOff x="0" y="0"/>
            <a:chExt cx="1939142" cy="1411762"/>
          </a:xfrm>
        </p:grpSpPr>
        <p:sp>
          <p:nvSpPr>
            <p:cNvPr name="Freeform 4" id="4"/>
            <p:cNvSpPr/>
            <p:nvPr/>
          </p:nvSpPr>
          <p:spPr>
            <a:xfrm flipH="false" flipV="false" rot="0">
              <a:off x="0" y="0"/>
              <a:ext cx="1939142" cy="1411762"/>
            </a:xfrm>
            <a:custGeom>
              <a:avLst/>
              <a:gdLst/>
              <a:ahLst/>
              <a:cxnLst/>
              <a:rect r="r" b="b" t="t" l="l"/>
              <a:pathLst>
                <a:path h="1411762" w="1939142">
                  <a:moveTo>
                    <a:pt x="53627" y="0"/>
                  </a:moveTo>
                  <a:lnTo>
                    <a:pt x="1885515" y="0"/>
                  </a:lnTo>
                  <a:cubicBezTo>
                    <a:pt x="1915133" y="0"/>
                    <a:pt x="1939142" y="24010"/>
                    <a:pt x="1939142" y="53627"/>
                  </a:cubicBezTo>
                  <a:lnTo>
                    <a:pt x="1939142" y="1358135"/>
                  </a:lnTo>
                  <a:cubicBezTo>
                    <a:pt x="1939142" y="1387753"/>
                    <a:pt x="1915133" y="1411762"/>
                    <a:pt x="1885515" y="1411762"/>
                  </a:cubicBezTo>
                  <a:lnTo>
                    <a:pt x="53627" y="1411762"/>
                  </a:lnTo>
                  <a:cubicBezTo>
                    <a:pt x="39404" y="1411762"/>
                    <a:pt x="25764" y="1406112"/>
                    <a:pt x="15707" y="1396055"/>
                  </a:cubicBezTo>
                  <a:cubicBezTo>
                    <a:pt x="5650" y="1385998"/>
                    <a:pt x="0" y="1372358"/>
                    <a:pt x="0" y="1358135"/>
                  </a:cubicBezTo>
                  <a:lnTo>
                    <a:pt x="0" y="53627"/>
                  </a:lnTo>
                  <a:cubicBezTo>
                    <a:pt x="0" y="39404"/>
                    <a:pt x="5650" y="25764"/>
                    <a:pt x="15707" y="15707"/>
                  </a:cubicBezTo>
                  <a:cubicBezTo>
                    <a:pt x="25764" y="5650"/>
                    <a:pt x="39404" y="0"/>
                    <a:pt x="53627" y="0"/>
                  </a:cubicBezTo>
                  <a:close/>
                </a:path>
              </a:pathLst>
            </a:custGeom>
            <a:solidFill>
              <a:srgbClr val="E9C7C6"/>
            </a:solidFill>
          </p:spPr>
        </p:sp>
        <p:sp>
          <p:nvSpPr>
            <p:cNvPr name="TextBox 5" id="5"/>
            <p:cNvSpPr txBox="true"/>
            <p:nvPr/>
          </p:nvSpPr>
          <p:spPr>
            <a:xfrm>
              <a:off x="0" y="-38100"/>
              <a:ext cx="1939142" cy="1449862"/>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2256625" y="4288622"/>
            <a:ext cx="6244926" cy="3788410"/>
          </a:xfrm>
          <a:prstGeom prst="rect">
            <a:avLst/>
          </a:prstGeom>
        </p:spPr>
        <p:txBody>
          <a:bodyPr anchor="t" rtlCol="false" tIns="0" lIns="0" bIns="0" rIns="0">
            <a:spAutoFit/>
          </a:bodyPr>
          <a:lstStyle/>
          <a:p>
            <a:pPr algn="l">
              <a:lnSpc>
                <a:spcPts val="4339"/>
              </a:lnSpc>
            </a:pPr>
            <a:r>
              <a:rPr lang="en-US" sz="3099">
                <a:solidFill>
                  <a:srgbClr val="000000"/>
                </a:solidFill>
                <a:latin typeface="Alatsi Bold"/>
              </a:rPr>
              <a:t>pumps serve as actuators by regulating the flow of water from the water source (such as a well or reservoir) to the irrigation network. They adjust water flow rates and pressure levels based on data from </a:t>
            </a:r>
          </a:p>
          <a:p>
            <a:pPr algn="l">
              <a:lnSpc>
                <a:spcPts val="4339"/>
              </a:lnSpc>
            </a:pPr>
            <a:r>
              <a:rPr lang="en-US" sz="3099">
                <a:solidFill>
                  <a:srgbClr val="000000"/>
                </a:solidFill>
                <a:latin typeface="Alatsi Bold"/>
              </a:rPr>
              <a:t>the cloud.</a:t>
            </a:r>
          </a:p>
        </p:txBody>
      </p:sp>
      <p:sp>
        <p:nvSpPr>
          <p:cNvPr name="TextBox 7" id="7"/>
          <p:cNvSpPr txBox="true"/>
          <p:nvPr/>
        </p:nvSpPr>
        <p:spPr>
          <a:xfrm rot="0">
            <a:off x="2479902" y="3496012"/>
            <a:ext cx="5527702" cy="679450"/>
          </a:xfrm>
          <a:prstGeom prst="rect">
            <a:avLst/>
          </a:prstGeom>
        </p:spPr>
        <p:txBody>
          <a:bodyPr anchor="t" rtlCol="false" tIns="0" lIns="0" bIns="0" rIns="0">
            <a:spAutoFit/>
          </a:bodyPr>
          <a:lstStyle/>
          <a:p>
            <a:pPr algn="l">
              <a:lnSpc>
                <a:spcPts val="5599"/>
              </a:lnSpc>
            </a:pPr>
            <a:r>
              <a:rPr lang="en-US" sz="3999">
                <a:solidFill>
                  <a:srgbClr val="000000"/>
                </a:solidFill>
                <a:latin typeface="Alatsi"/>
              </a:rPr>
              <a:t>Pump</a:t>
            </a:r>
          </a:p>
        </p:txBody>
      </p:sp>
      <p:sp>
        <p:nvSpPr>
          <p:cNvPr name="Freeform 8" id="8"/>
          <p:cNvSpPr/>
          <p:nvPr/>
        </p:nvSpPr>
        <p:spPr>
          <a:xfrm flipH="false" flipV="false" rot="0">
            <a:off x="13417488" y="6142174"/>
            <a:ext cx="7315200" cy="2477783"/>
          </a:xfrm>
          <a:custGeom>
            <a:avLst/>
            <a:gdLst/>
            <a:ahLst/>
            <a:cxnLst/>
            <a:rect r="r" b="b" t="t" l="l"/>
            <a:pathLst>
              <a:path h="2477783" w="7315200">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9" id="9"/>
          <p:cNvGrpSpPr/>
          <p:nvPr/>
        </p:nvGrpSpPr>
        <p:grpSpPr>
          <a:xfrm rot="0">
            <a:off x="1739665" y="3615357"/>
            <a:ext cx="516960" cy="516960"/>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AutoShape 12" id="12"/>
          <p:cNvSpPr/>
          <p:nvPr/>
        </p:nvSpPr>
        <p:spPr>
          <a:xfrm>
            <a:off x="-260599" y="9061267"/>
            <a:ext cx="7105264" cy="19050"/>
          </a:xfrm>
          <a:prstGeom prst="line">
            <a:avLst/>
          </a:prstGeom>
          <a:ln cap="flat" w="114300">
            <a:solidFill>
              <a:srgbClr val="9FC3D0"/>
            </a:solidFill>
            <a:prstDash val="solid"/>
            <a:headEnd type="none" len="sm" w="sm"/>
            <a:tailEnd type="none" len="sm" w="sm"/>
          </a:ln>
        </p:spPr>
      </p:sp>
      <p:sp>
        <p:nvSpPr>
          <p:cNvPr name="AutoShape 13" id="13"/>
          <p:cNvSpPr/>
          <p:nvPr/>
        </p:nvSpPr>
        <p:spPr>
          <a:xfrm>
            <a:off x="11430169" y="9061267"/>
            <a:ext cx="7105264" cy="19050"/>
          </a:xfrm>
          <a:prstGeom prst="line">
            <a:avLst/>
          </a:prstGeom>
          <a:ln cap="flat" w="114300">
            <a:solidFill>
              <a:srgbClr val="9FC3D0"/>
            </a:solidFill>
            <a:prstDash val="solid"/>
            <a:headEnd type="none" len="sm" w="sm"/>
            <a:tailEnd type="none" len="sm" w="sm"/>
          </a:ln>
        </p:spPr>
      </p:sp>
      <p:grpSp>
        <p:nvGrpSpPr>
          <p:cNvPr name="Group 14" id="14"/>
          <p:cNvGrpSpPr/>
          <p:nvPr/>
        </p:nvGrpSpPr>
        <p:grpSpPr>
          <a:xfrm rot="0">
            <a:off x="15859155" y="0"/>
            <a:ext cx="1562612" cy="1673225"/>
            <a:chOff x="0" y="0"/>
            <a:chExt cx="2083482" cy="2230967"/>
          </a:xfrm>
        </p:grpSpPr>
        <p:grpSp>
          <p:nvGrpSpPr>
            <p:cNvPr name="Group 15" id="15"/>
            <p:cNvGrpSpPr/>
            <p:nvPr/>
          </p:nvGrpSpPr>
          <p:grpSpPr>
            <a:xfrm rot="0">
              <a:off x="75599" y="0"/>
              <a:ext cx="1932284" cy="2230967"/>
              <a:chOff x="0" y="0"/>
              <a:chExt cx="703982" cy="812800"/>
            </a:xfrm>
          </p:grpSpPr>
          <p:sp>
            <p:nvSpPr>
              <p:cNvPr name="Freeform 16" id="16"/>
              <p:cNvSpPr/>
              <p:nvPr/>
            </p:nvSpPr>
            <p:spPr>
              <a:xfrm flipH="false" flipV="false" rot="0">
                <a:off x="0" y="0"/>
                <a:ext cx="703982" cy="812800"/>
              </a:xfrm>
              <a:custGeom>
                <a:avLst/>
                <a:gdLst/>
                <a:ahLst/>
                <a:cxnLst/>
                <a:rect r="r" b="b" t="t" l="l"/>
                <a:pathLst>
                  <a:path h="812800" w="703982">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sp>
          <p:sp>
            <p:nvSpPr>
              <p:cNvPr name="TextBox 17" id="17"/>
              <p:cNvSpPr txBox="true"/>
              <p:nvPr/>
            </p:nvSpPr>
            <p:spPr>
              <a:xfrm>
                <a:off x="0" y="-47625"/>
                <a:ext cx="703982" cy="733425"/>
              </a:xfrm>
              <a:prstGeom prst="rect">
                <a:avLst/>
              </a:prstGeom>
            </p:spPr>
            <p:txBody>
              <a:bodyPr anchor="ctr" rtlCol="false" tIns="50800" lIns="50800" bIns="50800" rIns="50800"/>
              <a:lstStyle/>
              <a:p>
                <a:pPr algn="ctr">
                  <a:lnSpc>
                    <a:spcPts val="2659"/>
                  </a:lnSpc>
                </a:pPr>
              </a:p>
            </p:txBody>
          </p:sp>
        </p:grpSp>
        <p:sp>
          <p:nvSpPr>
            <p:cNvPr name="TextBox 18" id="18"/>
            <p:cNvSpPr txBox="true"/>
            <p:nvPr/>
          </p:nvSpPr>
          <p:spPr>
            <a:xfrm rot="0">
              <a:off x="0" y="437582"/>
              <a:ext cx="2083482" cy="1241504"/>
            </a:xfrm>
            <a:prstGeom prst="rect">
              <a:avLst/>
            </a:prstGeom>
          </p:spPr>
          <p:txBody>
            <a:bodyPr anchor="t" rtlCol="false" tIns="0" lIns="0" bIns="0" rIns="0">
              <a:spAutoFit/>
            </a:bodyPr>
            <a:lstStyle/>
            <a:p>
              <a:pPr algn="ctr">
                <a:lnSpc>
                  <a:spcPts val="7805"/>
                </a:lnSpc>
              </a:pPr>
              <a:r>
                <a:rPr lang="en-US" sz="5575">
                  <a:solidFill>
                    <a:srgbClr val="000000"/>
                  </a:solidFill>
                  <a:latin typeface="Open Sans Bold"/>
                </a:rPr>
                <a:t>8</a:t>
              </a:r>
            </a:p>
          </p:txBody>
        </p:sp>
      </p:grpSp>
      <p:sp>
        <p:nvSpPr>
          <p:cNvPr name="Freeform 19" id="19"/>
          <p:cNvSpPr/>
          <p:nvPr/>
        </p:nvSpPr>
        <p:spPr>
          <a:xfrm flipH="false" flipV="false" rot="0">
            <a:off x="-2243137" y="-402279"/>
            <a:ext cx="7315200" cy="2477783"/>
          </a:xfrm>
          <a:custGeom>
            <a:avLst/>
            <a:gdLst/>
            <a:ahLst/>
            <a:cxnLst/>
            <a:rect r="r" b="b" t="t" l="l"/>
            <a:pathLst>
              <a:path h="2477783" w="7315200">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0" id="20"/>
          <p:cNvSpPr/>
          <p:nvPr/>
        </p:nvSpPr>
        <p:spPr>
          <a:xfrm flipH="false" flipV="false" rot="0">
            <a:off x="9864596" y="3225807"/>
            <a:ext cx="7394704" cy="3835387"/>
          </a:xfrm>
          <a:custGeom>
            <a:avLst/>
            <a:gdLst/>
            <a:ahLst/>
            <a:cxnLst/>
            <a:rect r="r" b="b" t="t" l="l"/>
            <a:pathLst>
              <a:path h="3835387" w="7394704">
                <a:moveTo>
                  <a:pt x="0" y="0"/>
                </a:moveTo>
                <a:lnTo>
                  <a:pt x="7394704" y="0"/>
                </a:lnTo>
                <a:lnTo>
                  <a:pt x="7394704" y="3835386"/>
                </a:lnTo>
                <a:lnTo>
                  <a:pt x="0" y="3835386"/>
                </a:lnTo>
                <a:lnTo>
                  <a:pt x="0" y="0"/>
                </a:lnTo>
                <a:close/>
              </a:path>
            </a:pathLst>
          </a:custGeom>
          <a:blipFill>
            <a:blip r:embed="rId4"/>
            <a:stretch>
              <a:fillRect l="0" t="0" r="0"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sp>
        <p:nvSpPr>
          <p:cNvPr name="TextBox 2" id="2"/>
          <p:cNvSpPr txBox="true"/>
          <p:nvPr/>
        </p:nvSpPr>
        <p:spPr>
          <a:xfrm rot="0">
            <a:off x="3533967" y="1024690"/>
            <a:ext cx="12001260" cy="1450976"/>
          </a:xfrm>
          <a:prstGeom prst="rect">
            <a:avLst/>
          </a:prstGeom>
        </p:spPr>
        <p:txBody>
          <a:bodyPr anchor="t" rtlCol="false" tIns="0" lIns="0" bIns="0" rIns="0">
            <a:spAutoFit/>
          </a:bodyPr>
          <a:lstStyle/>
          <a:p>
            <a:pPr algn="ctr">
              <a:lnSpc>
                <a:spcPts val="11899"/>
              </a:lnSpc>
            </a:pPr>
            <a:r>
              <a:rPr lang="en-US" sz="8499">
                <a:solidFill>
                  <a:srgbClr val="000000"/>
                </a:solidFill>
                <a:latin typeface="Alatsi Bold"/>
              </a:rPr>
              <a:t>L298D MOTOR DRIVER</a:t>
            </a:r>
          </a:p>
        </p:txBody>
      </p:sp>
      <p:grpSp>
        <p:nvGrpSpPr>
          <p:cNvPr name="Group 3" id="3"/>
          <p:cNvGrpSpPr/>
          <p:nvPr/>
        </p:nvGrpSpPr>
        <p:grpSpPr>
          <a:xfrm rot="0">
            <a:off x="1390722" y="3102810"/>
            <a:ext cx="7362681" cy="4421131"/>
            <a:chOff x="0" y="0"/>
            <a:chExt cx="1939142" cy="1164413"/>
          </a:xfrm>
        </p:grpSpPr>
        <p:sp>
          <p:nvSpPr>
            <p:cNvPr name="Freeform 4" id="4"/>
            <p:cNvSpPr/>
            <p:nvPr/>
          </p:nvSpPr>
          <p:spPr>
            <a:xfrm flipH="false" flipV="false" rot="0">
              <a:off x="0" y="0"/>
              <a:ext cx="1939142" cy="1164413"/>
            </a:xfrm>
            <a:custGeom>
              <a:avLst/>
              <a:gdLst/>
              <a:ahLst/>
              <a:cxnLst/>
              <a:rect r="r" b="b" t="t" l="l"/>
              <a:pathLst>
                <a:path h="1164413" w="1939142">
                  <a:moveTo>
                    <a:pt x="53627" y="0"/>
                  </a:moveTo>
                  <a:lnTo>
                    <a:pt x="1885515" y="0"/>
                  </a:lnTo>
                  <a:cubicBezTo>
                    <a:pt x="1915133" y="0"/>
                    <a:pt x="1939142" y="24010"/>
                    <a:pt x="1939142" y="53627"/>
                  </a:cubicBezTo>
                  <a:lnTo>
                    <a:pt x="1939142" y="1110786"/>
                  </a:lnTo>
                  <a:cubicBezTo>
                    <a:pt x="1939142" y="1140403"/>
                    <a:pt x="1915133" y="1164413"/>
                    <a:pt x="1885515" y="1164413"/>
                  </a:cubicBezTo>
                  <a:lnTo>
                    <a:pt x="53627" y="1164413"/>
                  </a:lnTo>
                  <a:cubicBezTo>
                    <a:pt x="39404" y="1164413"/>
                    <a:pt x="25764" y="1158763"/>
                    <a:pt x="15707" y="1148706"/>
                  </a:cubicBezTo>
                  <a:cubicBezTo>
                    <a:pt x="5650" y="1138649"/>
                    <a:pt x="0" y="1125009"/>
                    <a:pt x="0" y="1110786"/>
                  </a:cubicBezTo>
                  <a:lnTo>
                    <a:pt x="0" y="53627"/>
                  </a:lnTo>
                  <a:cubicBezTo>
                    <a:pt x="0" y="39404"/>
                    <a:pt x="5650" y="25764"/>
                    <a:pt x="15707" y="15707"/>
                  </a:cubicBezTo>
                  <a:cubicBezTo>
                    <a:pt x="25764" y="5650"/>
                    <a:pt x="39404" y="0"/>
                    <a:pt x="53627" y="0"/>
                  </a:cubicBezTo>
                  <a:close/>
                </a:path>
              </a:pathLst>
            </a:custGeom>
            <a:solidFill>
              <a:srgbClr val="E9C7C6"/>
            </a:solidFill>
          </p:spPr>
        </p:sp>
        <p:sp>
          <p:nvSpPr>
            <p:cNvPr name="TextBox 5" id="5"/>
            <p:cNvSpPr txBox="true"/>
            <p:nvPr/>
          </p:nvSpPr>
          <p:spPr>
            <a:xfrm>
              <a:off x="0" y="-38100"/>
              <a:ext cx="1939142" cy="1202513"/>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2508477" y="4553394"/>
            <a:ext cx="5499127" cy="2159635"/>
          </a:xfrm>
          <a:prstGeom prst="rect">
            <a:avLst/>
          </a:prstGeom>
        </p:spPr>
        <p:txBody>
          <a:bodyPr anchor="t" rtlCol="false" tIns="0" lIns="0" bIns="0" rIns="0">
            <a:spAutoFit/>
          </a:bodyPr>
          <a:lstStyle/>
          <a:p>
            <a:pPr algn="l">
              <a:lnSpc>
                <a:spcPts val="4339"/>
              </a:lnSpc>
            </a:pPr>
            <a:r>
              <a:rPr lang="en-US" sz="3099">
                <a:solidFill>
                  <a:srgbClr val="000000"/>
                </a:solidFill>
                <a:latin typeface="Alatsi Bold"/>
              </a:rPr>
              <a:t>It is a motor driver,where Motor driver is used to control motion of a motor and its direction by feeding current accordingly. </a:t>
            </a:r>
          </a:p>
        </p:txBody>
      </p:sp>
      <p:sp>
        <p:nvSpPr>
          <p:cNvPr name="TextBox 7" id="7"/>
          <p:cNvSpPr txBox="true"/>
          <p:nvPr/>
        </p:nvSpPr>
        <p:spPr>
          <a:xfrm rot="0">
            <a:off x="2479902" y="3496012"/>
            <a:ext cx="5527702" cy="679450"/>
          </a:xfrm>
          <a:prstGeom prst="rect">
            <a:avLst/>
          </a:prstGeom>
        </p:spPr>
        <p:txBody>
          <a:bodyPr anchor="t" rtlCol="false" tIns="0" lIns="0" bIns="0" rIns="0">
            <a:spAutoFit/>
          </a:bodyPr>
          <a:lstStyle/>
          <a:p>
            <a:pPr algn="l">
              <a:lnSpc>
                <a:spcPts val="5599"/>
              </a:lnSpc>
            </a:pPr>
            <a:r>
              <a:rPr lang="en-US" sz="3999">
                <a:solidFill>
                  <a:srgbClr val="000000"/>
                </a:solidFill>
                <a:latin typeface="Alatsi Bold"/>
              </a:rPr>
              <a:t>L298D motor driver</a:t>
            </a:r>
          </a:p>
        </p:txBody>
      </p:sp>
      <p:sp>
        <p:nvSpPr>
          <p:cNvPr name="Freeform 8" id="8"/>
          <p:cNvSpPr/>
          <p:nvPr/>
        </p:nvSpPr>
        <p:spPr>
          <a:xfrm flipH="false" flipV="false" rot="0">
            <a:off x="13417488" y="6142174"/>
            <a:ext cx="7315200" cy="2477783"/>
          </a:xfrm>
          <a:custGeom>
            <a:avLst/>
            <a:gdLst/>
            <a:ahLst/>
            <a:cxnLst/>
            <a:rect r="r" b="b" t="t" l="l"/>
            <a:pathLst>
              <a:path h="2477783" w="7315200">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9" id="9"/>
          <p:cNvGrpSpPr/>
          <p:nvPr/>
        </p:nvGrpSpPr>
        <p:grpSpPr>
          <a:xfrm rot="0">
            <a:off x="1739665" y="3615357"/>
            <a:ext cx="516960" cy="516960"/>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AutoShape 12" id="12"/>
          <p:cNvSpPr/>
          <p:nvPr/>
        </p:nvSpPr>
        <p:spPr>
          <a:xfrm>
            <a:off x="-260599" y="9061267"/>
            <a:ext cx="7105264" cy="19050"/>
          </a:xfrm>
          <a:prstGeom prst="line">
            <a:avLst/>
          </a:prstGeom>
          <a:ln cap="flat" w="114300">
            <a:solidFill>
              <a:srgbClr val="9FC3D0"/>
            </a:solidFill>
            <a:prstDash val="solid"/>
            <a:headEnd type="none" len="sm" w="sm"/>
            <a:tailEnd type="none" len="sm" w="sm"/>
          </a:ln>
        </p:spPr>
      </p:sp>
      <p:sp>
        <p:nvSpPr>
          <p:cNvPr name="AutoShape 13" id="13"/>
          <p:cNvSpPr/>
          <p:nvPr/>
        </p:nvSpPr>
        <p:spPr>
          <a:xfrm>
            <a:off x="11430169" y="9061267"/>
            <a:ext cx="7105264" cy="19050"/>
          </a:xfrm>
          <a:prstGeom prst="line">
            <a:avLst/>
          </a:prstGeom>
          <a:ln cap="flat" w="114300">
            <a:solidFill>
              <a:srgbClr val="9FC3D0"/>
            </a:solidFill>
            <a:prstDash val="solid"/>
            <a:headEnd type="none" len="sm" w="sm"/>
            <a:tailEnd type="none" len="sm" w="sm"/>
          </a:ln>
        </p:spPr>
      </p:sp>
      <p:grpSp>
        <p:nvGrpSpPr>
          <p:cNvPr name="Group 14" id="14"/>
          <p:cNvGrpSpPr/>
          <p:nvPr/>
        </p:nvGrpSpPr>
        <p:grpSpPr>
          <a:xfrm rot="0">
            <a:off x="15859155" y="0"/>
            <a:ext cx="1562612" cy="1673225"/>
            <a:chOff x="0" y="0"/>
            <a:chExt cx="2083482" cy="2230967"/>
          </a:xfrm>
        </p:grpSpPr>
        <p:grpSp>
          <p:nvGrpSpPr>
            <p:cNvPr name="Group 15" id="15"/>
            <p:cNvGrpSpPr/>
            <p:nvPr/>
          </p:nvGrpSpPr>
          <p:grpSpPr>
            <a:xfrm rot="0">
              <a:off x="75599" y="0"/>
              <a:ext cx="1932284" cy="2230967"/>
              <a:chOff x="0" y="0"/>
              <a:chExt cx="703982" cy="812800"/>
            </a:xfrm>
          </p:grpSpPr>
          <p:sp>
            <p:nvSpPr>
              <p:cNvPr name="Freeform 16" id="16"/>
              <p:cNvSpPr/>
              <p:nvPr/>
            </p:nvSpPr>
            <p:spPr>
              <a:xfrm flipH="false" flipV="false" rot="0">
                <a:off x="0" y="0"/>
                <a:ext cx="703982" cy="812800"/>
              </a:xfrm>
              <a:custGeom>
                <a:avLst/>
                <a:gdLst/>
                <a:ahLst/>
                <a:cxnLst/>
                <a:rect r="r" b="b" t="t" l="l"/>
                <a:pathLst>
                  <a:path h="812800" w="703982">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sp>
          <p:sp>
            <p:nvSpPr>
              <p:cNvPr name="TextBox 17" id="17"/>
              <p:cNvSpPr txBox="true"/>
              <p:nvPr/>
            </p:nvSpPr>
            <p:spPr>
              <a:xfrm>
                <a:off x="0" y="-47625"/>
                <a:ext cx="703982" cy="733425"/>
              </a:xfrm>
              <a:prstGeom prst="rect">
                <a:avLst/>
              </a:prstGeom>
            </p:spPr>
            <p:txBody>
              <a:bodyPr anchor="ctr" rtlCol="false" tIns="50800" lIns="50800" bIns="50800" rIns="50800"/>
              <a:lstStyle/>
              <a:p>
                <a:pPr algn="ctr">
                  <a:lnSpc>
                    <a:spcPts val="2659"/>
                  </a:lnSpc>
                </a:pPr>
              </a:p>
            </p:txBody>
          </p:sp>
        </p:grpSp>
        <p:sp>
          <p:nvSpPr>
            <p:cNvPr name="TextBox 18" id="18"/>
            <p:cNvSpPr txBox="true"/>
            <p:nvPr/>
          </p:nvSpPr>
          <p:spPr>
            <a:xfrm rot="0">
              <a:off x="0" y="437582"/>
              <a:ext cx="2083482" cy="1241504"/>
            </a:xfrm>
            <a:prstGeom prst="rect">
              <a:avLst/>
            </a:prstGeom>
          </p:spPr>
          <p:txBody>
            <a:bodyPr anchor="t" rtlCol="false" tIns="0" lIns="0" bIns="0" rIns="0">
              <a:spAutoFit/>
            </a:bodyPr>
            <a:lstStyle/>
            <a:p>
              <a:pPr algn="ctr">
                <a:lnSpc>
                  <a:spcPts val="7805"/>
                </a:lnSpc>
              </a:pPr>
              <a:r>
                <a:rPr lang="en-US" sz="5575">
                  <a:solidFill>
                    <a:srgbClr val="000000"/>
                  </a:solidFill>
                  <a:latin typeface="Open Sans Bold"/>
                </a:rPr>
                <a:t>7</a:t>
              </a:r>
            </a:p>
          </p:txBody>
        </p:sp>
      </p:grpSp>
      <p:sp>
        <p:nvSpPr>
          <p:cNvPr name="Freeform 19" id="19"/>
          <p:cNvSpPr/>
          <p:nvPr/>
        </p:nvSpPr>
        <p:spPr>
          <a:xfrm flipH="false" flipV="false" rot="0">
            <a:off x="-2243137" y="-402279"/>
            <a:ext cx="7315200" cy="2477783"/>
          </a:xfrm>
          <a:custGeom>
            <a:avLst/>
            <a:gdLst/>
            <a:ahLst/>
            <a:cxnLst/>
            <a:rect r="r" b="b" t="t" l="l"/>
            <a:pathLst>
              <a:path h="2477783" w="7315200">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0" id="20"/>
          <p:cNvSpPr/>
          <p:nvPr/>
        </p:nvSpPr>
        <p:spPr>
          <a:xfrm flipH="false" flipV="false" rot="0">
            <a:off x="11236896" y="3158602"/>
            <a:ext cx="3819759" cy="4309545"/>
          </a:xfrm>
          <a:custGeom>
            <a:avLst/>
            <a:gdLst/>
            <a:ahLst/>
            <a:cxnLst/>
            <a:rect r="r" b="b" t="t" l="l"/>
            <a:pathLst>
              <a:path h="4309545" w="3819759">
                <a:moveTo>
                  <a:pt x="0" y="0"/>
                </a:moveTo>
                <a:lnTo>
                  <a:pt x="3819760" y="0"/>
                </a:lnTo>
                <a:lnTo>
                  <a:pt x="3819760" y="4309546"/>
                </a:lnTo>
                <a:lnTo>
                  <a:pt x="0" y="4309546"/>
                </a:lnTo>
                <a:lnTo>
                  <a:pt x="0" y="0"/>
                </a:lnTo>
                <a:close/>
              </a:path>
            </a:pathLst>
          </a:custGeom>
          <a:blipFill>
            <a:blip r:embed="rId4"/>
            <a:stretch>
              <a:fillRect l="0" t="-436" r="-2743" b="-436"/>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sp>
        <p:nvSpPr>
          <p:cNvPr name="TextBox 2" id="2"/>
          <p:cNvSpPr txBox="true"/>
          <p:nvPr/>
        </p:nvSpPr>
        <p:spPr>
          <a:xfrm rot="0">
            <a:off x="1028700" y="866775"/>
            <a:ext cx="16230600" cy="1450976"/>
          </a:xfrm>
          <a:prstGeom prst="rect">
            <a:avLst/>
          </a:prstGeom>
        </p:spPr>
        <p:txBody>
          <a:bodyPr anchor="t" rtlCol="false" tIns="0" lIns="0" bIns="0" rIns="0">
            <a:spAutoFit/>
          </a:bodyPr>
          <a:lstStyle/>
          <a:p>
            <a:pPr algn="ctr">
              <a:lnSpc>
                <a:spcPts val="11899"/>
              </a:lnSpc>
            </a:pPr>
            <a:r>
              <a:rPr lang="en-US" sz="8499">
                <a:solidFill>
                  <a:srgbClr val="000000"/>
                </a:solidFill>
                <a:latin typeface="Alatsi Bold"/>
              </a:rPr>
              <a:t>LITHIUM ION BATTERY</a:t>
            </a:r>
          </a:p>
        </p:txBody>
      </p:sp>
      <p:grpSp>
        <p:nvGrpSpPr>
          <p:cNvPr name="Group 3" id="3"/>
          <p:cNvGrpSpPr/>
          <p:nvPr/>
        </p:nvGrpSpPr>
        <p:grpSpPr>
          <a:xfrm rot="0">
            <a:off x="1390722" y="3102810"/>
            <a:ext cx="7362681" cy="4421131"/>
            <a:chOff x="0" y="0"/>
            <a:chExt cx="1939142" cy="1164413"/>
          </a:xfrm>
        </p:grpSpPr>
        <p:sp>
          <p:nvSpPr>
            <p:cNvPr name="Freeform 4" id="4"/>
            <p:cNvSpPr/>
            <p:nvPr/>
          </p:nvSpPr>
          <p:spPr>
            <a:xfrm flipH="false" flipV="false" rot="0">
              <a:off x="0" y="0"/>
              <a:ext cx="1939142" cy="1164413"/>
            </a:xfrm>
            <a:custGeom>
              <a:avLst/>
              <a:gdLst/>
              <a:ahLst/>
              <a:cxnLst/>
              <a:rect r="r" b="b" t="t" l="l"/>
              <a:pathLst>
                <a:path h="1164413" w="1939142">
                  <a:moveTo>
                    <a:pt x="53627" y="0"/>
                  </a:moveTo>
                  <a:lnTo>
                    <a:pt x="1885515" y="0"/>
                  </a:lnTo>
                  <a:cubicBezTo>
                    <a:pt x="1915133" y="0"/>
                    <a:pt x="1939142" y="24010"/>
                    <a:pt x="1939142" y="53627"/>
                  </a:cubicBezTo>
                  <a:lnTo>
                    <a:pt x="1939142" y="1110786"/>
                  </a:lnTo>
                  <a:cubicBezTo>
                    <a:pt x="1939142" y="1140403"/>
                    <a:pt x="1915133" y="1164413"/>
                    <a:pt x="1885515" y="1164413"/>
                  </a:cubicBezTo>
                  <a:lnTo>
                    <a:pt x="53627" y="1164413"/>
                  </a:lnTo>
                  <a:cubicBezTo>
                    <a:pt x="39404" y="1164413"/>
                    <a:pt x="25764" y="1158763"/>
                    <a:pt x="15707" y="1148706"/>
                  </a:cubicBezTo>
                  <a:cubicBezTo>
                    <a:pt x="5650" y="1138649"/>
                    <a:pt x="0" y="1125009"/>
                    <a:pt x="0" y="1110786"/>
                  </a:cubicBezTo>
                  <a:lnTo>
                    <a:pt x="0" y="53627"/>
                  </a:lnTo>
                  <a:cubicBezTo>
                    <a:pt x="0" y="39404"/>
                    <a:pt x="5650" y="25764"/>
                    <a:pt x="15707" y="15707"/>
                  </a:cubicBezTo>
                  <a:cubicBezTo>
                    <a:pt x="25764" y="5650"/>
                    <a:pt x="39404" y="0"/>
                    <a:pt x="53627" y="0"/>
                  </a:cubicBezTo>
                  <a:close/>
                </a:path>
              </a:pathLst>
            </a:custGeom>
            <a:solidFill>
              <a:srgbClr val="E9C7C6"/>
            </a:solidFill>
          </p:spPr>
        </p:sp>
        <p:sp>
          <p:nvSpPr>
            <p:cNvPr name="TextBox 5" id="5"/>
            <p:cNvSpPr txBox="true"/>
            <p:nvPr/>
          </p:nvSpPr>
          <p:spPr>
            <a:xfrm>
              <a:off x="0" y="-38100"/>
              <a:ext cx="1939142" cy="1202513"/>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13417488" y="6142174"/>
            <a:ext cx="7315200" cy="2477783"/>
          </a:xfrm>
          <a:custGeom>
            <a:avLst/>
            <a:gdLst/>
            <a:ahLst/>
            <a:cxnLst/>
            <a:rect r="r" b="b" t="t" l="l"/>
            <a:pathLst>
              <a:path h="2477783" w="7315200">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7" id="7"/>
          <p:cNvGrpSpPr/>
          <p:nvPr/>
        </p:nvGrpSpPr>
        <p:grpSpPr>
          <a:xfrm rot="0">
            <a:off x="1739665" y="3615357"/>
            <a:ext cx="358697" cy="358697"/>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9" id="9"/>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AutoShape 10" id="10"/>
          <p:cNvSpPr/>
          <p:nvPr/>
        </p:nvSpPr>
        <p:spPr>
          <a:xfrm>
            <a:off x="-260599" y="9061267"/>
            <a:ext cx="7105264" cy="19050"/>
          </a:xfrm>
          <a:prstGeom prst="line">
            <a:avLst/>
          </a:prstGeom>
          <a:ln cap="flat" w="114300">
            <a:solidFill>
              <a:srgbClr val="9FC3D0"/>
            </a:solidFill>
            <a:prstDash val="solid"/>
            <a:headEnd type="none" len="sm" w="sm"/>
            <a:tailEnd type="none" len="sm" w="sm"/>
          </a:ln>
        </p:spPr>
      </p:sp>
      <p:sp>
        <p:nvSpPr>
          <p:cNvPr name="AutoShape 11" id="11"/>
          <p:cNvSpPr/>
          <p:nvPr/>
        </p:nvSpPr>
        <p:spPr>
          <a:xfrm>
            <a:off x="11430169" y="9061267"/>
            <a:ext cx="7105264" cy="19050"/>
          </a:xfrm>
          <a:prstGeom prst="line">
            <a:avLst/>
          </a:prstGeom>
          <a:ln cap="flat" w="114300">
            <a:solidFill>
              <a:srgbClr val="9FC3D0"/>
            </a:solidFill>
            <a:prstDash val="solid"/>
            <a:headEnd type="none" len="sm" w="sm"/>
            <a:tailEnd type="none" len="sm" w="sm"/>
          </a:ln>
        </p:spPr>
      </p:sp>
      <p:grpSp>
        <p:nvGrpSpPr>
          <p:cNvPr name="Group 12" id="12"/>
          <p:cNvGrpSpPr/>
          <p:nvPr/>
        </p:nvGrpSpPr>
        <p:grpSpPr>
          <a:xfrm rot="0">
            <a:off x="15859155" y="0"/>
            <a:ext cx="1562612" cy="1673225"/>
            <a:chOff x="0" y="0"/>
            <a:chExt cx="2083482" cy="2230967"/>
          </a:xfrm>
        </p:grpSpPr>
        <p:grpSp>
          <p:nvGrpSpPr>
            <p:cNvPr name="Group 13" id="13"/>
            <p:cNvGrpSpPr/>
            <p:nvPr/>
          </p:nvGrpSpPr>
          <p:grpSpPr>
            <a:xfrm rot="0">
              <a:off x="75599" y="0"/>
              <a:ext cx="1932284" cy="2230967"/>
              <a:chOff x="0" y="0"/>
              <a:chExt cx="703982" cy="812800"/>
            </a:xfrm>
          </p:grpSpPr>
          <p:sp>
            <p:nvSpPr>
              <p:cNvPr name="Freeform 14" id="14"/>
              <p:cNvSpPr/>
              <p:nvPr/>
            </p:nvSpPr>
            <p:spPr>
              <a:xfrm flipH="false" flipV="false" rot="0">
                <a:off x="0" y="0"/>
                <a:ext cx="703982" cy="812800"/>
              </a:xfrm>
              <a:custGeom>
                <a:avLst/>
                <a:gdLst/>
                <a:ahLst/>
                <a:cxnLst/>
                <a:rect r="r" b="b" t="t" l="l"/>
                <a:pathLst>
                  <a:path h="812800" w="703982">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sp>
          <p:sp>
            <p:nvSpPr>
              <p:cNvPr name="TextBox 15" id="15"/>
              <p:cNvSpPr txBox="true"/>
              <p:nvPr/>
            </p:nvSpPr>
            <p:spPr>
              <a:xfrm>
                <a:off x="0" y="-47625"/>
                <a:ext cx="703982" cy="733425"/>
              </a:xfrm>
              <a:prstGeom prst="rect">
                <a:avLst/>
              </a:prstGeom>
            </p:spPr>
            <p:txBody>
              <a:bodyPr anchor="ctr" rtlCol="false" tIns="50800" lIns="50800" bIns="50800" rIns="50800"/>
              <a:lstStyle/>
              <a:p>
                <a:pPr algn="ctr">
                  <a:lnSpc>
                    <a:spcPts val="2659"/>
                  </a:lnSpc>
                </a:pPr>
              </a:p>
            </p:txBody>
          </p:sp>
        </p:grpSp>
        <p:sp>
          <p:nvSpPr>
            <p:cNvPr name="TextBox 16" id="16"/>
            <p:cNvSpPr txBox="true"/>
            <p:nvPr/>
          </p:nvSpPr>
          <p:spPr>
            <a:xfrm rot="0">
              <a:off x="0" y="437582"/>
              <a:ext cx="2083482" cy="1241504"/>
            </a:xfrm>
            <a:prstGeom prst="rect">
              <a:avLst/>
            </a:prstGeom>
          </p:spPr>
          <p:txBody>
            <a:bodyPr anchor="t" rtlCol="false" tIns="0" lIns="0" bIns="0" rIns="0">
              <a:spAutoFit/>
            </a:bodyPr>
            <a:lstStyle/>
            <a:p>
              <a:pPr algn="ctr">
                <a:lnSpc>
                  <a:spcPts val="7805"/>
                </a:lnSpc>
              </a:pPr>
              <a:r>
                <a:rPr lang="en-US" sz="5575">
                  <a:solidFill>
                    <a:srgbClr val="000000"/>
                  </a:solidFill>
                  <a:latin typeface="Open Sans Bold"/>
                </a:rPr>
                <a:t>7</a:t>
              </a:r>
            </a:p>
          </p:txBody>
        </p:sp>
      </p:grpSp>
      <p:sp>
        <p:nvSpPr>
          <p:cNvPr name="Freeform 17" id="17"/>
          <p:cNvSpPr/>
          <p:nvPr/>
        </p:nvSpPr>
        <p:spPr>
          <a:xfrm flipH="false" flipV="false" rot="0">
            <a:off x="-2243137" y="-402279"/>
            <a:ext cx="7315200" cy="2477783"/>
          </a:xfrm>
          <a:custGeom>
            <a:avLst/>
            <a:gdLst/>
            <a:ahLst/>
            <a:cxnLst/>
            <a:rect r="r" b="b" t="t" l="l"/>
            <a:pathLst>
              <a:path h="2477783" w="7315200">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8" id="18"/>
          <p:cNvSpPr/>
          <p:nvPr/>
        </p:nvSpPr>
        <p:spPr>
          <a:xfrm flipH="false" flipV="false" rot="0">
            <a:off x="9899472" y="3572212"/>
            <a:ext cx="5640001" cy="3298869"/>
          </a:xfrm>
          <a:custGeom>
            <a:avLst/>
            <a:gdLst/>
            <a:ahLst/>
            <a:cxnLst/>
            <a:rect r="r" b="b" t="t" l="l"/>
            <a:pathLst>
              <a:path h="3298869" w="5640001">
                <a:moveTo>
                  <a:pt x="0" y="0"/>
                </a:moveTo>
                <a:lnTo>
                  <a:pt x="5640002" y="0"/>
                </a:lnTo>
                <a:lnTo>
                  <a:pt x="5640002" y="3298868"/>
                </a:lnTo>
                <a:lnTo>
                  <a:pt x="0" y="3298868"/>
                </a:lnTo>
                <a:lnTo>
                  <a:pt x="0" y="0"/>
                </a:lnTo>
                <a:close/>
              </a:path>
            </a:pathLst>
          </a:custGeom>
          <a:blipFill>
            <a:blip r:embed="rId4"/>
            <a:stretch>
              <a:fillRect l="0" t="0" r="0" b="0"/>
            </a:stretch>
          </a:blipFill>
        </p:spPr>
      </p:sp>
      <p:sp>
        <p:nvSpPr>
          <p:cNvPr name="TextBox 19" id="19"/>
          <p:cNvSpPr txBox="true"/>
          <p:nvPr/>
        </p:nvSpPr>
        <p:spPr>
          <a:xfrm rot="0">
            <a:off x="2057143" y="4254589"/>
            <a:ext cx="6029839" cy="3126476"/>
          </a:xfrm>
          <a:prstGeom prst="rect">
            <a:avLst/>
          </a:prstGeom>
        </p:spPr>
        <p:txBody>
          <a:bodyPr anchor="t" rtlCol="false" tIns="0" lIns="0" bIns="0" rIns="0">
            <a:spAutoFit/>
          </a:bodyPr>
          <a:lstStyle/>
          <a:p>
            <a:pPr algn="just">
              <a:lnSpc>
                <a:spcPts val="4190"/>
              </a:lnSpc>
            </a:pPr>
            <a:r>
              <a:rPr lang="en-US" sz="2993">
                <a:solidFill>
                  <a:srgbClr val="000000"/>
                </a:solidFill>
                <a:latin typeface="Alatsi Bold"/>
              </a:rPr>
              <a:t>A lithium-ion battery is a type of rechargeable battery that is charged and discharged by lithium ions moving between the negative (anode) and positive (cathode) electrodes.</a:t>
            </a:r>
          </a:p>
        </p:txBody>
      </p:sp>
      <p:sp>
        <p:nvSpPr>
          <p:cNvPr name="TextBox 20" id="20"/>
          <p:cNvSpPr txBox="true"/>
          <p:nvPr/>
        </p:nvSpPr>
        <p:spPr>
          <a:xfrm rot="0">
            <a:off x="2410873" y="3416880"/>
            <a:ext cx="5322379" cy="679450"/>
          </a:xfrm>
          <a:prstGeom prst="rect">
            <a:avLst/>
          </a:prstGeom>
        </p:spPr>
        <p:txBody>
          <a:bodyPr anchor="t" rtlCol="false" tIns="0" lIns="0" bIns="0" rIns="0">
            <a:spAutoFit/>
          </a:bodyPr>
          <a:lstStyle/>
          <a:p>
            <a:pPr algn="l">
              <a:lnSpc>
                <a:spcPts val="5599"/>
              </a:lnSpc>
            </a:pPr>
            <a:r>
              <a:rPr lang="en-US" sz="3999">
                <a:solidFill>
                  <a:srgbClr val="000000"/>
                </a:solidFill>
                <a:latin typeface="Alatsi Bold"/>
              </a:rPr>
              <a:t>Lithium ion battery</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sp>
        <p:nvSpPr>
          <p:cNvPr name="Freeform 2" id="2"/>
          <p:cNvSpPr/>
          <p:nvPr/>
        </p:nvSpPr>
        <p:spPr>
          <a:xfrm flipH="false" flipV="false" rot="0">
            <a:off x="13764167" y="6208199"/>
            <a:ext cx="7315200" cy="2477783"/>
          </a:xfrm>
          <a:custGeom>
            <a:avLst/>
            <a:gdLst/>
            <a:ahLst/>
            <a:cxnLst/>
            <a:rect r="r" b="b" t="t" l="l"/>
            <a:pathLst>
              <a:path h="2477783" w="7315200">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2553980" y="866775"/>
            <a:ext cx="13180039" cy="1450976"/>
          </a:xfrm>
          <a:prstGeom prst="rect">
            <a:avLst/>
          </a:prstGeom>
        </p:spPr>
        <p:txBody>
          <a:bodyPr anchor="t" rtlCol="false" tIns="0" lIns="0" bIns="0" rIns="0">
            <a:spAutoFit/>
          </a:bodyPr>
          <a:lstStyle/>
          <a:p>
            <a:pPr algn="ctr">
              <a:lnSpc>
                <a:spcPts val="11899"/>
              </a:lnSpc>
            </a:pPr>
            <a:r>
              <a:rPr lang="en-US" sz="8499">
                <a:solidFill>
                  <a:srgbClr val="000000"/>
                </a:solidFill>
                <a:latin typeface="Alatsi Bold"/>
              </a:rPr>
              <a:t>SYSTEM ARCHITECTURE</a:t>
            </a:r>
          </a:p>
        </p:txBody>
      </p:sp>
      <p:sp>
        <p:nvSpPr>
          <p:cNvPr name="Freeform 4" id="4"/>
          <p:cNvSpPr/>
          <p:nvPr/>
        </p:nvSpPr>
        <p:spPr>
          <a:xfrm flipH="false" flipV="false" rot="0">
            <a:off x="-2627572" y="-733336"/>
            <a:ext cx="7315200" cy="2477783"/>
          </a:xfrm>
          <a:custGeom>
            <a:avLst/>
            <a:gdLst/>
            <a:ahLst/>
            <a:cxnLst/>
            <a:rect r="r" b="b" t="t" l="l"/>
            <a:pathLst>
              <a:path h="2477783" w="7315200">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5" id="5"/>
          <p:cNvGrpSpPr/>
          <p:nvPr/>
        </p:nvGrpSpPr>
        <p:grpSpPr>
          <a:xfrm rot="0">
            <a:off x="15915855" y="0"/>
            <a:ext cx="1449213" cy="1673225"/>
            <a:chOff x="0" y="0"/>
            <a:chExt cx="703982" cy="812800"/>
          </a:xfrm>
        </p:grpSpPr>
        <p:sp>
          <p:nvSpPr>
            <p:cNvPr name="Freeform 6" id="6"/>
            <p:cNvSpPr/>
            <p:nvPr/>
          </p:nvSpPr>
          <p:spPr>
            <a:xfrm flipH="false" flipV="false" rot="0">
              <a:off x="0" y="0"/>
              <a:ext cx="703982" cy="812800"/>
            </a:xfrm>
            <a:custGeom>
              <a:avLst/>
              <a:gdLst/>
              <a:ahLst/>
              <a:cxnLst/>
              <a:rect r="r" b="b" t="t" l="l"/>
              <a:pathLst>
                <a:path h="812800" w="703982">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sp>
        <p:sp>
          <p:nvSpPr>
            <p:cNvPr name="TextBox 7" id="7"/>
            <p:cNvSpPr txBox="true"/>
            <p:nvPr/>
          </p:nvSpPr>
          <p:spPr>
            <a:xfrm>
              <a:off x="0" y="-85725"/>
              <a:ext cx="703982" cy="771525"/>
            </a:xfrm>
            <a:prstGeom prst="rect">
              <a:avLst/>
            </a:prstGeom>
          </p:spPr>
          <p:txBody>
            <a:bodyPr anchor="ctr" rtlCol="false" tIns="50800" lIns="50800" bIns="50800" rIns="50800"/>
            <a:lstStyle/>
            <a:p>
              <a:pPr algn="ctr">
                <a:lnSpc>
                  <a:spcPts val="5880"/>
                </a:lnSpc>
              </a:pPr>
              <a:r>
                <a:rPr lang="en-US" sz="4200">
                  <a:solidFill>
                    <a:srgbClr val="000000"/>
                  </a:solidFill>
                  <a:latin typeface="Abhaya Libre Bold"/>
                </a:rPr>
                <a:t>9</a:t>
              </a:r>
            </a:p>
          </p:txBody>
        </p:sp>
      </p:grpSp>
      <p:sp>
        <p:nvSpPr>
          <p:cNvPr name="Freeform 8" id="8"/>
          <p:cNvSpPr/>
          <p:nvPr/>
        </p:nvSpPr>
        <p:spPr>
          <a:xfrm flipH="false" flipV="false" rot="0">
            <a:off x="5394533" y="3187464"/>
            <a:ext cx="7724527" cy="6759509"/>
          </a:xfrm>
          <a:custGeom>
            <a:avLst/>
            <a:gdLst/>
            <a:ahLst/>
            <a:cxnLst/>
            <a:rect r="r" b="b" t="t" l="l"/>
            <a:pathLst>
              <a:path h="6759509" w="7724527">
                <a:moveTo>
                  <a:pt x="0" y="0"/>
                </a:moveTo>
                <a:lnTo>
                  <a:pt x="7724527" y="0"/>
                </a:lnTo>
                <a:lnTo>
                  <a:pt x="7724527" y="6759509"/>
                </a:lnTo>
                <a:lnTo>
                  <a:pt x="0" y="6759509"/>
                </a:lnTo>
                <a:lnTo>
                  <a:pt x="0" y="0"/>
                </a:lnTo>
                <a:close/>
              </a:path>
            </a:pathLst>
          </a:custGeom>
          <a:blipFill>
            <a:blip r:embed="rId4"/>
            <a:stretch>
              <a:fillRect l="-5345" t="-3513" r="0" b="-282"/>
            </a:stretch>
          </a:blipFill>
        </p:spPr>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sp>
        <p:nvSpPr>
          <p:cNvPr name="TextBox 2" id="2"/>
          <p:cNvSpPr txBox="true"/>
          <p:nvPr/>
        </p:nvSpPr>
        <p:spPr>
          <a:xfrm rot="0">
            <a:off x="1236347" y="866775"/>
            <a:ext cx="15815306" cy="1450976"/>
          </a:xfrm>
          <a:prstGeom prst="rect">
            <a:avLst/>
          </a:prstGeom>
        </p:spPr>
        <p:txBody>
          <a:bodyPr anchor="t" rtlCol="false" tIns="0" lIns="0" bIns="0" rIns="0">
            <a:spAutoFit/>
          </a:bodyPr>
          <a:lstStyle/>
          <a:p>
            <a:pPr algn="ctr">
              <a:lnSpc>
                <a:spcPts val="11899"/>
              </a:lnSpc>
            </a:pPr>
            <a:r>
              <a:rPr lang="en-US" sz="8499">
                <a:solidFill>
                  <a:srgbClr val="000000"/>
                </a:solidFill>
                <a:latin typeface="Alatsi Bold"/>
                <a:ea typeface="Alatsi Bold"/>
              </a:rPr>
              <a:t>﻿RESULT</a:t>
            </a:r>
          </a:p>
        </p:txBody>
      </p:sp>
      <p:sp>
        <p:nvSpPr>
          <p:cNvPr name="TextBox 3" id="3"/>
          <p:cNvSpPr txBox="true"/>
          <p:nvPr/>
        </p:nvSpPr>
        <p:spPr>
          <a:xfrm rot="0">
            <a:off x="2825155" y="3552160"/>
            <a:ext cx="12449685" cy="3360360"/>
          </a:xfrm>
          <a:prstGeom prst="rect">
            <a:avLst/>
          </a:prstGeom>
        </p:spPr>
        <p:txBody>
          <a:bodyPr anchor="t" rtlCol="false" tIns="0" lIns="0" bIns="0" rIns="0">
            <a:spAutoFit/>
          </a:bodyPr>
          <a:lstStyle/>
          <a:p>
            <a:pPr algn="just">
              <a:lnSpc>
                <a:spcPts val="5358"/>
              </a:lnSpc>
            </a:pPr>
            <a:r>
              <a:rPr lang="en-US" sz="3827">
                <a:solidFill>
                  <a:srgbClr val="000000"/>
                </a:solidFill>
                <a:latin typeface="Alatsi Bold"/>
              </a:rPr>
              <a:t>The implementation of smart irrigation systems,  leads to sustainable water management practices, reduced operational costs, and increased crop yields, demonstrating the substantial benefits of smart irrigation technology.</a:t>
            </a:r>
          </a:p>
        </p:txBody>
      </p:sp>
      <p:sp>
        <p:nvSpPr>
          <p:cNvPr name="AutoShape 4" id="4"/>
          <p:cNvSpPr/>
          <p:nvPr/>
        </p:nvSpPr>
        <p:spPr>
          <a:xfrm>
            <a:off x="-260599" y="9061267"/>
            <a:ext cx="7105264" cy="19050"/>
          </a:xfrm>
          <a:prstGeom prst="line">
            <a:avLst/>
          </a:prstGeom>
          <a:ln cap="flat" w="114300">
            <a:solidFill>
              <a:srgbClr val="9FC3D0"/>
            </a:solidFill>
            <a:prstDash val="solid"/>
            <a:headEnd type="none" len="sm" w="sm"/>
            <a:tailEnd type="none" len="sm" w="sm"/>
          </a:ln>
        </p:spPr>
      </p:sp>
      <p:sp>
        <p:nvSpPr>
          <p:cNvPr name="AutoShape 5" id="5"/>
          <p:cNvSpPr/>
          <p:nvPr/>
        </p:nvSpPr>
        <p:spPr>
          <a:xfrm>
            <a:off x="11430169" y="9061267"/>
            <a:ext cx="7105264" cy="19050"/>
          </a:xfrm>
          <a:prstGeom prst="line">
            <a:avLst/>
          </a:prstGeom>
          <a:ln cap="flat" w="114300">
            <a:solidFill>
              <a:srgbClr val="9FC3D0"/>
            </a:solidFill>
            <a:prstDash val="solid"/>
            <a:headEnd type="none" len="sm" w="sm"/>
            <a:tailEnd type="none" len="sm" w="sm"/>
          </a:ln>
        </p:spPr>
      </p:sp>
      <p:grpSp>
        <p:nvGrpSpPr>
          <p:cNvPr name="Group 6" id="6"/>
          <p:cNvGrpSpPr/>
          <p:nvPr/>
        </p:nvGrpSpPr>
        <p:grpSpPr>
          <a:xfrm rot="0">
            <a:off x="15859155" y="0"/>
            <a:ext cx="1562612" cy="1673225"/>
            <a:chOff x="0" y="0"/>
            <a:chExt cx="2083482" cy="2230967"/>
          </a:xfrm>
        </p:grpSpPr>
        <p:grpSp>
          <p:nvGrpSpPr>
            <p:cNvPr name="Group 7" id="7"/>
            <p:cNvGrpSpPr/>
            <p:nvPr/>
          </p:nvGrpSpPr>
          <p:grpSpPr>
            <a:xfrm rot="0">
              <a:off x="75599" y="0"/>
              <a:ext cx="1932284" cy="2230967"/>
              <a:chOff x="0" y="0"/>
              <a:chExt cx="703982" cy="812800"/>
            </a:xfrm>
          </p:grpSpPr>
          <p:sp>
            <p:nvSpPr>
              <p:cNvPr name="Freeform 8" id="8"/>
              <p:cNvSpPr/>
              <p:nvPr/>
            </p:nvSpPr>
            <p:spPr>
              <a:xfrm flipH="false" flipV="false" rot="0">
                <a:off x="0" y="0"/>
                <a:ext cx="703982" cy="812800"/>
              </a:xfrm>
              <a:custGeom>
                <a:avLst/>
                <a:gdLst/>
                <a:ahLst/>
                <a:cxnLst/>
                <a:rect r="r" b="b" t="t" l="l"/>
                <a:pathLst>
                  <a:path h="812800" w="703982">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sp>
          <p:sp>
            <p:nvSpPr>
              <p:cNvPr name="TextBox 9" id="9"/>
              <p:cNvSpPr txBox="true"/>
              <p:nvPr/>
            </p:nvSpPr>
            <p:spPr>
              <a:xfrm>
                <a:off x="0" y="-47625"/>
                <a:ext cx="703982" cy="733425"/>
              </a:xfrm>
              <a:prstGeom prst="rect">
                <a:avLst/>
              </a:prstGeom>
            </p:spPr>
            <p:txBody>
              <a:bodyPr anchor="ctr" rtlCol="false" tIns="50800" lIns="50800" bIns="50800" rIns="50800"/>
              <a:lstStyle/>
              <a:p>
                <a:pPr algn="ctr">
                  <a:lnSpc>
                    <a:spcPts val="2659"/>
                  </a:lnSpc>
                </a:pPr>
              </a:p>
            </p:txBody>
          </p:sp>
        </p:grpSp>
        <p:sp>
          <p:nvSpPr>
            <p:cNvPr name="TextBox 10" id="10"/>
            <p:cNvSpPr txBox="true"/>
            <p:nvPr/>
          </p:nvSpPr>
          <p:spPr>
            <a:xfrm rot="0">
              <a:off x="0" y="437582"/>
              <a:ext cx="2083482" cy="1241504"/>
            </a:xfrm>
            <a:prstGeom prst="rect">
              <a:avLst/>
            </a:prstGeom>
          </p:spPr>
          <p:txBody>
            <a:bodyPr anchor="t" rtlCol="false" tIns="0" lIns="0" bIns="0" rIns="0">
              <a:spAutoFit/>
            </a:bodyPr>
            <a:lstStyle/>
            <a:p>
              <a:pPr algn="ctr">
                <a:lnSpc>
                  <a:spcPts val="7805"/>
                </a:lnSpc>
              </a:pPr>
              <a:r>
                <a:rPr lang="en-US" sz="5575">
                  <a:solidFill>
                    <a:srgbClr val="000000"/>
                  </a:solidFill>
                  <a:latin typeface="Open Sans Bold"/>
                </a:rPr>
                <a:t>11</a:t>
              </a:r>
            </a:p>
          </p:txBody>
        </p:sp>
      </p:grpSp>
      <p:sp>
        <p:nvSpPr>
          <p:cNvPr name="Freeform 11" id="11"/>
          <p:cNvSpPr/>
          <p:nvPr/>
        </p:nvSpPr>
        <p:spPr>
          <a:xfrm flipH="false" flipV="false" rot="0">
            <a:off x="-1145203" y="-402279"/>
            <a:ext cx="7315200" cy="2477783"/>
          </a:xfrm>
          <a:custGeom>
            <a:avLst/>
            <a:gdLst/>
            <a:ahLst/>
            <a:cxnLst/>
            <a:rect r="r" b="b" t="t" l="l"/>
            <a:pathLst>
              <a:path h="2477783" w="7315200">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2" id="12"/>
          <p:cNvSpPr/>
          <p:nvPr/>
        </p:nvSpPr>
        <p:spPr>
          <a:xfrm flipH="false" flipV="false" rot="0">
            <a:off x="14982801" y="5143500"/>
            <a:ext cx="7315200" cy="2477783"/>
          </a:xfrm>
          <a:custGeom>
            <a:avLst/>
            <a:gdLst/>
            <a:ahLst/>
            <a:cxnLst/>
            <a:rect r="r" b="b" t="t" l="l"/>
            <a:pathLst>
              <a:path h="2477783" w="7315200">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sp>
        <p:nvSpPr>
          <p:cNvPr name="AutoShape 2" id="2"/>
          <p:cNvSpPr/>
          <p:nvPr/>
        </p:nvSpPr>
        <p:spPr>
          <a:xfrm>
            <a:off x="-260599" y="9061267"/>
            <a:ext cx="7105264" cy="19050"/>
          </a:xfrm>
          <a:prstGeom prst="line">
            <a:avLst/>
          </a:prstGeom>
          <a:ln cap="flat" w="114300">
            <a:solidFill>
              <a:srgbClr val="9FC3D0"/>
            </a:solidFill>
            <a:prstDash val="solid"/>
            <a:headEnd type="none" len="sm" w="sm"/>
            <a:tailEnd type="none" len="sm" w="sm"/>
          </a:ln>
        </p:spPr>
      </p:sp>
      <p:sp>
        <p:nvSpPr>
          <p:cNvPr name="AutoShape 3" id="3"/>
          <p:cNvSpPr/>
          <p:nvPr/>
        </p:nvSpPr>
        <p:spPr>
          <a:xfrm>
            <a:off x="11430169" y="9061267"/>
            <a:ext cx="7105264" cy="19050"/>
          </a:xfrm>
          <a:prstGeom prst="line">
            <a:avLst/>
          </a:prstGeom>
          <a:ln cap="flat" w="114300">
            <a:solidFill>
              <a:srgbClr val="9FC3D0"/>
            </a:solidFill>
            <a:prstDash val="solid"/>
            <a:headEnd type="none" len="sm" w="sm"/>
            <a:tailEnd type="none" len="sm" w="sm"/>
          </a:ln>
        </p:spPr>
      </p:sp>
      <p:sp>
        <p:nvSpPr>
          <p:cNvPr name="Freeform 4" id="4"/>
          <p:cNvSpPr/>
          <p:nvPr/>
        </p:nvSpPr>
        <p:spPr>
          <a:xfrm flipH="false" flipV="false" rot="0">
            <a:off x="12982861" y="5945563"/>
            <a:ext cx="7315200" cy="2477783"/>
          </a:xfrm>
          <a:custGeom>
            <a:avLst/>
            <a:gdLst/>
            <a:ahLst/>
            <a:cxnLst/>
            <a:rect r="r" b="b" t="t" l="l"/>
            <a:pathLst>
              <a:path h="2477783" w="7315200">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5" id="5"/>
          <p:cNvGrpSpPr/>
          <p:nvPr/>
        </p:nvGrpSpPr>
        <p:grpSpPr>
          <a:xfrm rot="0">
            <a:off x="15859155" y="0"/>
            <a:ext cx="1562612" cy="1673225"/>
            <a:chOff x="0" y="0"/>
            <a:chExt cx="2083482" cy="2230967"/>
          </a:xfrm>
        </p:grpSpPr>
        <p:grpSp>
          <p:nvGrpSpPr>
            <p:cNvPr name="Group 6" id="6"/>
            <p:cNvGrpSpPr/>
            <p:nvPr/>
          </p:nvGrpSpPr>
          <p:grpSpPr>
            <a:xfrm rot="0">
              <a:off x="75599" y="0"/>
              <a:ext cx="1932284" cy="2230967"/>
              <a:chOff x="0" y="0"/>
              <a:chExt cx="703982" cy="812800"/>
            </a:xfrm>
          </p:grpSpPr>
          <p:sp>
            <p:nvSpPr>
              <p:cNvPr name="Freeform 7" id="7"/>
              <p:cNvSpPr/>
              <p:nvPr/>
            </p:nvSpPr>
            <p:spPr>
              <a:xfrm flipH="false" flipV="false" rot="0">
                <a:off x="0" y="0"/>
                <a:ext cx="703982" cy="812800"/>
              </a:xfrm>
              <a:custGeom>
                <a:avLst/>
                <a:gdLst/>
                <a:ahLst/>
                <a:cxnLst/>
                <a:rect r="r" b="b" t="t" l="l"/>
                <a:pathLst>
                  <a:path h="812800" w="703982">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sp>
          <p:sp>
            <p:nvSpPr>
              <p:cNvPr name="TextBox 8" id="8"/>
              <p:cNvSpPr txBox="true"/>
              <p:nvPr/>
            </p:nvSpPr>
            <p:spPr>
              <a:xfrm>
                <a:off x="0" y="-47625"/>
                <a:ext cx="703982" cy="733425"/>
              </a:xfrm>
              <a:prstGeom prst="rect">
                <a:avLst/>
              </a:prstGeom>
            </p:spPr>
            <p:txBody>
              <a:bodyPr anchor="ctr" rtlCol="false" tIns="50800" lIns="50800" bIns="50800" rIns="50800"/>
              <a:lstStyle/>
              <a:p>
                <a:pPr algn="ctr">
                  <a:lnSpc>
                    <a:spcPts val="2659"/>
                  </a:lnSpc>
                </a:pPr>
              </a:p>
            </p:txBody>
          </p:sp>
        </p:grpSp>
        <p:sp>
          <p:nvSpPr>
            <p:cNvPr name="TextBox 9" id="9"/>
            <p:cNvSpPr txBox="true"/>
            <p:nvPr/>
          </p:nvSpPr>
          <p:spPr>
            <a:xfrm rot="0">
              <a:off x="0" y="437582"/>
              <a:ext cx="2083482" cy="1241504"/>
            </a:xfrm>
            <a:prstGeom prst="rect">
              <a:avLst/>
            </a:prstGeom>
          </p:spPr>
          <p:txBody>
            <a:bodyPr anchor="t" rtlCol="false" tIns="0" lIns="0" bIns="0" rIns="0">
              <a:spAutoFit/>
            </a:bodyPr>
            <a:lstStyle/>
            <a:p>
              <a:pPr algn="ctr">
                <a:lnSpc>
                  <a:spcPts val="7805"/>
                </a:lnSpc>
              </a:pPr>
              <a:r>
                <a:rPr lang="en-US" sz="5575">
                  <a:solidFill>
                    <a:srgbClr val="000000"/>
                  </a:solidFill>
                  <a:latin typeface="Open Sans Bold"/>
                </a:rPr>
                <a:t>12</a:t>
              </a:r>
            </a:p>
          </p:txBody>
        </p:sp>
      </p:grpSp>
      <p:sp>
        <p:nvSpPr>
          <p:cNvPr name="TextBox 10" id="10"/>
          <p:cNvSpPr txBox="true"/>
          <p:nvPr/>
        </p:nvSpPr>
        <p:spPr>
          <a:xfrm rot="0">
            <a:off x="2589175" y="1238107"/>
            <a:ext cx="13824527" cy="837398"/>
          </a:xfrm>
          <a:prstGeom prst="rect">
            <a:avLst/>
          </a:prstGeom>
        </p:spPr>
        <p:txBody>
          <a:bodyPr anchor="t" rtlCol="false" tIns="0" lIns="0" bIns="0" rIns="0">
            <a:spAutoFit/>
          </a:bodyPr>
          <a:lstStyle/>
          <a:p>
            <a:pPr algn="ctr">
              <a:lnSpc>
                <a:spcPts val="6851"/>
              </a:lnSpc>
            </a:pPr>
            <a:r>
              <a:rPr lang="en-US" sz="4893">
                <a:solidFill>
                  <a:srgbClr val="000000"/>
                </a:solidFill>
                <a:latin typeface="Alatsi Bold"/>
              </a:rPr>
              <a:t>CONCLUSION AND FUTURE ENHANCEMENT</a:t>
            </a:r>
          </a:p>
        </p:txBody>
      </p:sp>
      <p:sp>
        <p:nvSpPr>
          <p:cNvPr name="TextBox 11" id="11"/>
          <p:cNvSpPr txBox="true"/>
          <p:nvPr/>
        </p:nvSpPr>
        <p:spPr>
          <a:xfrm rot="0">
            <a:off x="1195057" y="2931342"/>
            <a:ext cx="9015778" cy="4911453"/>
          </a:xfrm>
          <a:prstGeom prst="rect">
            <a:avLst/>
          </a:prstGeom>
        </p:spPr>
        <p:txBody>
          <a:bodyPr anchor="t" rtlCol="false" tIns="0" lIns="0" bIns="0" rIns="0">
            <a:spAutoFit/>
          </a:bodyPr>
          <a:lstStyle/>
          <a:p>
            <a:pPr algn="l">
              <a:lnSpc>
                <a:spcPts val="4888"/>
              </a:lnSpc>
            </a:pPr>
            <a:r>
              <a:rPr lang="en-US" sz="3491">
                <a:solidFill>
                  <a:srgbClr val="000000"/>
                </a:solidFill>
                <a:latin typeface="Alatsi Bold"/>
              </a:rPr>
              <a:t>In conclusion,Real-time monitoring and irrigating the plants at correct interval with adequate amount of water improves the plant health and increases the quantity of the supply. By using advancements in AI and machine learning algorithm we can make predictions and the latency can be reduced for faster performance.</a:t>
            </a:r>
          </a:p>
        </p:txBody>
      </p:sp>
      <p:sp>
        <p:nvSpPr>
          <p:cNvPr name="Freeform 12" id="12"/>
          <p:cNvSpPr/>
          <p:nvPr/>
        </p:nvSpPr>
        <p:spPr>
          <a:xfrm flipH="false" flipV="false" rot="0">
            <a:off x="-3009325" y="-402279"/>
            <a:ext cx="7315200" cy="2477783"/>
          </a:xfrm>
          <a:custGeom>
            <a:avLst/>
            <a:gdLst/>
            <a:ahLst/>
            <a:cxnLst/>
            <a:rect r="r" b="b" t="t" l="l"/>
            <a:pathLst>
              <a:path h="2477783" w="7315200">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3" id="13"/>
          <p:cNvGrpSpPr/>
          <p:nvPr/>
        </p:nvGrpSpPr>
        <p:grpSpPr>
          <a:xfrm rot="0">
            <a:off x="13490446" y="2328771"/>
            <a:ext cx="3363526" cy="3363526"/>
            <a:chOff x="0" y="0"/>
            <a:chExt cx="6350000" cy="6350000"/>
          </a:xfrm>
        </p:grpSpPr>
        <p:sp>
          <p:nvSpPr>
            <p:cNvPr name="Freeform 14" id="14"/>
            <p:cNvSpPr/>
            <p:nvPr/>
          </p:nvSpPr>
          <p:spPr>
            <a:xfrm flipH="false" flipV="false" rot="0">
              <a:off x="0" y="0"/>
              <a:ext cx="6350000" cy="6350000"/>
            </a:xfrm>
            <a:custGeom>
              <a:avLst/>
              <a:gdLst/>
              <a:ahLst/>
              <a:cxnLst/>
              <a:rect r="r" b="b" t="t" l="l"/>
              <a:pathLst>
                <a:path h="6350000" w="6350000">
                  <a:moveTo>
                    <a:pt x="0" y="0"/>
                  </a:moveTo>
                  <a:lnTo>
                    <a:pt x="0" y="6350000"/>
                  </a:lnTo>
                  <a:lnTo>
                    <a:pt x="6350000" y="6350000"/>
                  </a:lnTo>
                  <a:cubicBezTo>
                    <a:pt x="6350000" y="2843530"/>
                    <a:pt x="3506470" y="0"/>
                    <a:pt x="0" y="0"/>
                  </a:cubicBezTo>
                  <a:close/>
                </a:path>
              </a:pathLst>
            </a:custGeom>
            <a:blipFill>
              <a:blip r:embed="rId4"/>
              <a:stretch>
                <a:fillRect l="-25000" t="0" r="-25000" b="0"/>
              </a:stretch>
            </a:blipFill>
          </p:spPr>
        </p:sp>
      </p:grpSp>
      <p:grpSp>
        <p:nvGrpSpPr>
          <p:cNvPr name="Group 15" id="15"/>
          <p:cNvGrpSpPr/>
          <p:nvPr/>
        </p:nvGrpSpPr>
        <p:grpSpPr>
          <a:xfrm rot="0">
            <a:off x="10691632" y="4698507"/>
            <a:ext cx="3284932" cy="3284932"/>
            <a:chOff x="0" y="0"/>
            <a:chExt cx="6350000" cy="6350000"/>
          </a:xfrm>
        </p:grpSpPr>
        <p:sp>
          <p:nvSpPr>
            <p:cNvPr name="Freeform 16" id="16"/>
            <p:cNvSpPr/>
            <p:nvPr/>
          </p:nvSpPr>
          <p:spPr>
            <a:xfrm flipH="false" flipV="false" rot="0">
              <a:off x="0" y="0"/>
              <a:ext cx="6350000" cy="6350000"/>
            </a:xfrm>
            <a:custGeom>
              <a:avLst/>
              <a:gdLst/>
              <a:ahLst/>
              <a:cxnLst/>
              <a:rect r="r" b="b" t="t" l="l"/>
              <a:pathLst>
                <a:path h="6350000" w="6350000">
                  <a:moveTo>
                    <a:pt x="0" y="0"/>
                  </a:moveTo>
                  <a:cubicBezTo>
                    <a:pt x="0" y="3506470"/>
                    <a:pt x="2843530" y="6350000"/>
                    <a:pt x="6350000" y="6350000"/>
                  </a:cubicBezTo>
                  <a:lnTo>
                    <a:pt x="6350000" y="0"/>
                  </a:lnTo>
                  <a:lnTo>
                    <a:pt x="0" y="0"/>
                  </a:lnTo>
                  <a:close/>
                </a:path>
              </a:pathLst>
            </a:custGeom>
            <a:blipFill>
              <a:blip r:embed="rId5"/>
              <a:stretch>
                <a:fillRect l="-25046" t="0" r="-25046" b="0"/>
              </a:stretch>
            </a:blipFill>
          </p:spPr>
        </p:sp>
      </p:grpSp>
      <p:grpSp>
        <p:nvGrpSpPr>
          <p:cNvPr name="Group 17" id="17"/>
          <p:cNvGrpSpPr/>
          <p:nvPr/>
        </p:nvGrpSpPr>
        <p:grpSpPr>
          <a:xfrm rot="0">
            <a:off x="13981196" y="4982776"/>
            <a:ext cx="3440571" cy="3440571"/>
            <a:chOff x="0" y="0"/>
            <a:chExt cx="6350000" cy="6350000"/>
          </a:xfrm>
        </p:grpSpPr>
        <p:sp>
          <p:nvSpPr>
            <p:cNvPr name="Freeform 18" id="18"/>
            <p:cNvSpPr/>
            <p:nvPr/>
          </p:nvSpPr>
          <p:spPr>
            <a:xfrm flipH="false" flipV="false" rot="0">
              <a:off x="0" y="0"/>
              <a:ext cx="6350000" cy="6350000"/>
            </a:xfrm>
            <a:custGeom>
              <a:avLst/>
              <a:gdLst/>
              <a:ahLst/>
              <a:cxnLst/>
              <a:rect r="r" b="b" t="t" l="l"/>
              <a:pathLst>
                <a:path h="6350000" w="6350000">
                  <a:moveTo>
                    <a:pt x="0" y="0"/>
                  </a:moveTo>
                  <a:lnTo>
                    <a:pt x="0" y="6350000"/>
                  </a:lnTo>
                  <a:cubicBezTo>
                    <a:pt x="3506470" y="6350000"/>
                    <a:pt x="6350000" y="3506470"/>
                    <a:pt x="6350000" y="0"/>
                  </a:cubicBezTo>
                  <a:lnTo>
                    <a:pt x="0" y="0"/>
                  </a:lnTo>
                  <a:close/>
                </a:path>
              </a:pathLst>
            </a:custGeom>
            <a:blipFill>
              <a:blip r:embed="rId6"/>
              <a:stretch>
                <a:fillRect l="-25000" t="0" r="-25000" b="0"/>
              </a:stretch>
            </a:blipFill>
          </p:spPr>
        </p:sp>
      </p:grpSp>
      <p:grpSp>
        <p:nvGrpSpPr>
          <p:cNvPr name="Group 19" id="19"/>
          <p:cNvGrpSpPr/>
          <p:nvPr/>
        </p:nvGrpSpPr>
        <p:grpSpPr>
          <a:xfrm rot="0">
            <a:off x="10459470" y="2328771"/>
            <a:ext cx="3517095" cy="3517095"/>
            <a:chOff x="0" y="0"/>
            <a:chExt cx="6350000" cy="6350000"/>
          </a:xfrm>
        </p:grpSpPr>
        <p:sp>
          <p:nvSpPr>
            <p:cNvPr name="Freeform 20" id="20"/>
            <p:cNvSpPr/>
            <p:nvPr/>
          </p:nvSpPr>
          <p:spPr>
            <a:xfrm flipH="false" flipV="false" rot="0">
              <a:off x="0" y="0"/>
              <a:ext cx="6350000" cy="6350000"/>
            </a:xfrm>
            <a:custGeom>
              <a:avLst/>
              <a:gdLst/>
              <a:ahLst/>
              <a:cxnLst/>
              <a:rect r="r" b="b" t="t" l="l"/>
              <a:pathLst>
                <a:path h="6350000" w="6350000">
                  <a:moveTo>
                    <a:pt x="0" y="6350000"/>
                  </a:moveTo>
                  <a:lnTo>
                    <a:pt x="6350000" y="6350000"/>
                  </a:lnTo>
                  <a:lnTo>
                    <a:pt x="6350000" y="0"/>
                  </a:lnTo>
                  <a:cubicBezTo>
                    <a:pt x="2843530" y="0"/>
                    <a:pt x="0" y="2843530"/>
                    <a:pt x="0" y="6350000"/>
                  </a:cubicBezTo>
                  <a:close/>
                </a:path>
              </a:pathLst>
            </a:custGeom>
            <a:blipFill>
              <a:blip r:embed="rId7"/>
              <a:stretch>
                <a:fillRect l="-24906" t="0" r="-24906" b="0"/>
              </a:stretch>
            </a:blipFill>
          </p:spPr>
        </p:sp>
      </p:gr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sp>
        <p:nvSpPr>
          <p:cNvPr name="Freeform 2" id="2"/>
          <p:cNvSpPr/>
          <p:nvPr/>
        </p:nvSpPr>
        <p:spPr>
          <a:xfrm flipH="false" flipV="false" rot="0">
            <a:off x="-2243137" y="-402279"/>
            <a:ext cx="7315200" cy="2477783"/>
          </a:xfrm>
          <a:custGeom>
            <a:avLst/>
            <a:gdLst/>
            <a:ahLst/>
            <a:cxnLst/>
            <a:rect r="r" b="b" t="t" l="l"/>
            <a:pathLst>
              <a:path h="2477783" w="7315200">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3" id="3"/>
          <p:cNvSpPr/>
          <p:nvPr/>
        </p:nvSpPr>
        <p:spPr>
          <a:xfrm>
            <a:off x="-260599" y="9061267"/>
            <a:ext cx="7105264" cy="19050"/>
          </a:xfrm>
          <a:prstGeom prst="line">
            <a:avLst/>
          </a:prstGeom>
          <a:ln cap="flat" w="114300">
            <a:solidFill>
              <a:srgbClr val="9FC3D0"/>
            </a:solidFill>
            <a:prstDash val="solid"/>
            <a:headEnd type="none" len="sm" w="sm"/>
            <a:tailEnd type="none" len="sm" w="sm"/>
          </a:ln>
        </p:spPr>
      </p:sp>
      <p:sp>
        <p:nvSpPr>
          <p:cNvPr name="AutoShape 4" id="4"/>
          <p:cNvSpPr/>
          <p:nvPr/>
        </p:nvSpPr>
        <p:spPr>
          <a:xfrm>
            <a:off x="11430169" y="9061267"/>
            <a:ext cx="7105264" cy="19050"/>
          </a:xfrm>
          <a:prstGeom prst="line">
            <a:avLst/>
          </a:prstGeom>
          <a:ln cap="flat" w="114300">
            <a:solidFill>
              <a:srgbClr val="9FC3D0"/>
            </a:solidFill>
            <a:prstDash val="solid"/>
            <a:headEnd type="none" len="sm" w="sm"/>
            <a:tailEnd type="none" len="sm" w="sm"/>
          </a:ln>
        </p:spPr>
      </p:sp>
      <p:grpSp>
        <p:nvGrpSpPr>
          <p:cNvPr name="Group 5" id="5"/>
          <p:cNvGrpSpPr/>
          <p:nvPr/>
        </p:nvGrpSpPr>
        <p:grpSpPr>
          <a:xfrm rot="0">
            <a:off x="15859155" y="0"/>
            <a:ext cx="1562612" cy="1673225"/>
            <a:chOff x="0" y="0"/>
            <a:chExt cx="2083482" cy="2230967"/>
          </a:xfrm>
        </p:grpSpPr>
        <p:grpSp>
          <p:nvGrpSpPr>
            <p:cNvPr name="Group 6" id="6"/>
            <p:cNvGrpSpPr/>
            <p:nvPr/>
          </p:nvGrpSpPr>
          <p:grpSpPr>
            <a:xfrm rot="0">
              <a:off x="75599" y="0"/>
              <a:ext cx="1932284" cy="2230967"/>
              <a:chOff x="0" y="0"/>
              <a:chExt cx="703982" cy="812800"/>
            </a:xfrm>
          </p:grpSpPr>
          <p:sp>
            <p:nvSpPr>
              <p:cNvPr name="Freeform 7" id="7"/>
              <p:cNvSpPr/>
              <p:nvPr/>
            </p:nvSpPr>
            <p:spPr>
              <a:xfrm flipH="false" flipV="false" rot="0">
                <a:off x="0" y="0"/>
                <a:ext cx="703982" cy="812800"/>
              </a:xfrm>
              <a:custGeom>
                <a:avLst/>
                <a:gdLst/>
                <a:ahLst/>
                <a:cxnLst/>
                <a:rect r="r" b="b" t="t" l="l"/>
                <a:pathLst>
                  <a:path h="812800" w="703982">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sp>
          <p:sp>
            <p:nvSpPr>
              <p:cNvPr name="TextBox 8" id="8"/>
              <p:cNvSpPr txBox="true"/>
              <p:nvPr/>
            </p:nvSpPr>
            <p:spPr>
              <a:xfrm>
                <a:off x="0" y="-47625"/>
                <a:ext cx="703982" cy="733425"/>
              </a:xfrm>
              <a:prstGeom prst="rect">
                <a:avLst/>
              </a:prstGeom>
            </p:spPr>
            <p:txBody>
              <a:bodyPr anchor="ctr" rtlCol="false" tIns="50800" lIns="50800" bIns="50800" rIns="50800"/>
              <a:lstStyle/>
              <a:p>
                <a:pPr algn="ctr">
                  <a:lnSpc>
                    <a:spcPts val="2659"/>
                  </a:lnSpc>
                </a:pPr>
              </a:p>
            </p:txBody>
          </p:sp>
        </p:grpSp>
        <p:sp>
          <p:nvSpPr>
            <p:cNvPr name="TextBox 9" id="9"/>
            <p:cNvSpPr txBox="true"/>
            <p:nvPr/>
          </p:nvSpPr>
          <p:spPr>
            <a:xfrm rot="0">
              <a:off x="0" y="437582"/>
              <a:ext cx="2083482" cy="1241504"/>
            </a:xfrm>
            <a:prstGeom prst="rect">
              <a:avLst/>
            </a:prstGeom>
          </p:spPr>
          <p:txBody>
            <a:bodyPr anchor="t" rtlCol="false" tIns="0" lIns="0" bIns="0" rIns="0">
              <a:spAutoFit/>
            </a:bodyPr>
            <a:lstStyle/>
            <a:p>
              <a:pPr algn="ctr">
                <a:lnSpc>
                  <a:spcPts val="7805"/>
                </a:lnSpc>
              </a:pPr>
              <a:r>
                <a:rPr lang="en-US" sz="5575">
                  <a:solidFill>
                    <a:srgbClr val="000000"/>
                  </a:solidFill>
                  <a:latin typeface="Open Sans Bold"/>
                </a:rPr>
                <a:t>15</a:t>
              </a:r>
            </a:p>
          </p:txBody>
        </p:sp>
      </p:grpSp>
      <p:sp>
        <p:nvSpPr>
          <p:cNvPr name="TextBox 10" id="10"/>
          <p:cNvSpPr txBox="true"/>
          <p:nvPr/>
        </p:nvSpPr>
        <p:spPr>
          <a:xfrm rot="0">
            <a:off x="6171754" y="4274503"/>
            <a:ext cx="5944493" cy="1566544"/>
          </a:xfrm>
          <a:prstGeom prst="rect">
            <a:avLst/>
          </a:prstGeom>
        </p:spPr>
        <p:txBody>
          <a:bodyPr anchor="t" rtlCol="false" tIns="0" lIns="0" bIns="0" rIns="0">
            <a:spAutoFit/>
          </a:bodyPr>
          <a:lstStyle/>
          <a:p>
            <a:pPr algn="ctr">
              <a:lnSpc>
                <a:spcPts val="12880"/>
              </a:lnSpc>
            </a:pPr>
            <a:r>
              <a:rPr lang="en-US" sz="9200">
                <a:solidFill>
                  <a:srgbClr val="000000"/>
                </a:solidFill>
                <a:latin typeface="Canva Sans Bold"/>
              </a:rPr>
              <a:t>Thank You</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sp>
        <p:nvSpPr>
          <p:cNvPr name="TextBox 2" id="2"/>
          <p:cNvSpPr txBox="true"/>
          <p:nvPr/>
        </p:nvSpPr>
        <p:spPr>
          <a:xfrm rot="0">
            <a:off x="2553980" y="866775"/>
            <a:ext cx="13180039" cy="1450976"/>
          </a:xfrm>
          <a:prstGeom prst="rect">
            <a:avLst/>
          </a:prstGeom>
        </p:spPr>
        <p:txBody>
          <a:bodyPr anchor="t" rtlCol="false" tIns="0" lIns="0" bIns="0" rIns="0">
            <a:spAutoFit/>
          </a:bodyPr>
          <a:lstStyle/>
          <a:p>
            <a:pPr algn="ctr">
              <a:lnSpc>
                <a:spcPts val="11899"/>
              </a:lnSpc>
            </a:pPr>
            <a:r>
              <a:rPr lang="en-US" sz="8499">
                <a:solidFill>
                  <a:srgbClr val="000000"/>
                </a:solidFill>
                <a:latin typeface="Alatsi Bold"/>
              </a:rPr>
              <a:t>AGENDA:</a:t>
            </a:r>
          </a:p>
        </p:txBody>
      </p:sp>
      <p:sp>
        <p:nvSpPr>
          <p:cNvPr name="TextBox 3" id="3"/>
          <p:cNvSpPr txBox="true"/>
          <p:nvPr/>
        </p:nvSpPr>
        <p:spPr>
          <a:xfrm rot="0">
            <a:off x="2998386" y="2845442"/>
            <a:ext cx="5409121" cy="629920"/>
          </a:xfrm>
          <a:prstGeom prst="rect">
            <a:avLst/>
          </a:prstGeom>
        </p:spPr>
        <p:txBody>
          <a:bodyPr anchor="t" rtlCol="false" tIns="0" lIns="0" bIns="0" rIns="0">
            <a:spAutoFit/>
          </a:bodyPr>
          <a:lstStyle/>
          <a:p>
            <a:pPr algn="l" marL="798829" indent="-399415" lvl="1">
              <a:lnSpc>
                <a:spcPts val="5179"/>
              </a:lnSpc>
              <a:buFont typeface="Arial"/>
              <a:buChar char="•"/>
            </a:pPr>
            <a:r>
              <a:rPr lang="en-US" sz="3699">
                <a:solidFill>
                  <a:srgbClr val="000000"/>
                </a:solidFill>
                <a:latin typeface="Alatsi Bold"/>
              </a:rPr>
              <a:t>Problem statement</a:t>
            </a:r>
          </a:p>
        </p:txBody>
      </p:sp>
      <p:sp>
        <p:nvSpPr>
          <p:cNvPr name="TextBox 4" id="4"/>
          <p:cNvSpPr txBox="true"/>
          <p:nvPr/>
        </p:nvSpPr>
        <p:spPr>
          <a:xfrm rot="0">
            <a:off x="2998386" y="3599985"/>
            <a:ext cx="4480960" cy="629920"/>
          </a:xfrm>
          <a:prstGeom prst="rect">
            <a:avLst/>
          </a:prstGeom>
        </p:spPr>
        <p:txBody>
          <a:bodyPr anchor="t" rtlCol="false" tIns="0" lIns="0" bIns="0" rIns="0">
            <a:spAutoFit/>
          </a:bodyPr>
          <a:lstStyle/>
          <a:p>
            <a:pPr algn="l" marL="798829" indent="-399415" lvl="1">
              <a:lnSpc>
                <a:spcPts val="5179"/>
              </a:lnSpc>
              <a:buFont typeface="Arial"/>
              <a:buChar char="•"/>
            </a:pPr>
            <a:r>
              <a:rPr lang="en-US" sz="3699">
                <a:solidFill>
                  <a:srgbClr val="000000"/>
                </a:solidFill>
                <a:latin typeface="Alatsi Bold"/>
              </a:rPr>
              <a:t>Objectives</a:t>
            </a:r>
          </a:p>
        </p:txBody>
      </p:sp>
      <p:sp>
        <p:nvSpPr>
          <p:cNvPr name="TextBox 5" id="5"/>
          <p:cNvSpPr txBox="true"/>
          <p:nvPr/>
        </p:nvSpPr>
        <p:spPr>
          <a:xfrm rot="0">
            <a:off x="2998386" y="4445340"/>
            <a:ext cx="7099303" cy="629920"/>
          </a:xfrm>
          <a:prstGeom prst="rect">
            <a:avLst/>
          </a:prstGeom>
        </p:spPr>
        <p:txBody>
          <a:bodyPr anchor="t" rtlCol="false" tIns="0" lIns="0" bIns="0" rIns="0">
            <a:spAutoFit/>
          </a:bodyPr>
          <a:lstStyle/>
          <a:p>
            <a:pPr algn="l" marL="798829" indent="-399415" lvl="1">
              <a:lnSpc>
                <a:spcPts val="5179"/>
              </a:lnSpc>
              <a:buFont typeface="Arial"/>
              <a:buChar char="•"/>
            </a:pPr>
            <a:r>
              <a:rPr lang="en-US" sz="3699">
                <a:solidFill>
                  <a:srgbClr val="000000"/>
                </a:solidFill>
                <a:latin typeface="Alatsi Bold"/>
              </a:rPr>
              <a:t>Problem in existing system</a:t>
            </a:r>
          </a:p>
        </p:txBody>
      </p:sp>
      <p:sp>
        <p:nvSpPr>
          <p:cNvPr name="TextBox 6" id="6"/>
          <p:cNvSpPr txBox="true"/>
          <p:nvPr/>
        </p:nvSpPr>
        <p:spPr>
          <a:xfrm rot="0">
            <a:off x="2998386" y="5199085"/>
            <a:ext cx="6205242" cy="3258820"/>
          </a:xfrm>
          <a:prstGeom prst="rect">
            <a:avLst/>
          </a:prstGeom>
        </p:spPr>
        <p:txBody>
          <a:bodyPr anchor="t" rtlCol="false" tIns="0" lIns="0" bIns="0" rIns="0">
            <a:spAutoFit/>
          </a:bodyPr>
          <a:lstStyle/>
          <a:p>
            <a:pPr algn="l" marL="798829" indent="-399415" lvl="1">
              <a:lnSpc>
                <a:spcPts val="5179"/>
              </a:lnSpc>
              <a:buFont typeface="Arial"/>
              <a:buChar char="•"/>
            </a:pPr>
            <a:r>
              <a:rPr lang="en-US" sz="3699">
                <a:solidFill>
                  <a:srgbClr val="000000"/>
                </a:solidFill>
                <a:latin typeface="Alatsi Bold"/>
              </a:rPr>
              <a:t>Proposed system</a:t>
            </a:r>
          </a:p>
          <a:p>
            <a:pPr algn="l" marL="798829" indent="-399415" lvl="1">
              <a:lnSpc>
                <a:spcPts val="5179"/>
              </a:lnSpc>
              <a:buFont typeface="Arial"/>
              <a:buChar char="•"/>
            </a:pPr>
            <a:r>
              <a:rPr lang="en-US" sz="3699">
                <a:solidFill>
                  <a:srgbClr val="000000"/>
                </a:solidFill>
                <a:latin typeface="Alatsi Bold"/>
              </a:rPr>
              <a:t>Components required</a:t>
            </a:r>
          </a:p>
          <a:p>
            <a:pPr algn="l" marL="798829" indent="-399415" lvl="1">
              <a:lnSpc>
                <a:spcPts val="5179"/>
              </a:lnSpc>
              <a:buFont typeface="Arial"/>
              <a:buChar char="•"/>
            </a:pPr>
            <a:r>
              <a:rPr lang="en-US" sz="3699">
                <a:solidFill>
                  <a:srgbClr val="000000"/>
                </a:solidFill>
                <a:latin typeface="Alatsi Bold"/>
              </a:rPr>
              <a:t>System architecture</a:t>
            </a:r>
          </a:p>
          <a:p>
            <a:pPr algn="l" marL="798829" indent="-399415" lvl="1">
              <a:lnSpc>
                <a:spcPts val="5179"/>
              </a:lnSpc>
              <a:buFont typeface="Arial"/>
              <a:buChar char="•"/>
            </a:pPr>
            <a:r>
              <a:rPr lang="en-US" sz="3699">
                <a:solidFill>
                  <a:srgbClr val="000000"/>
                </a:solidFill>
                <a:latin typeface="Alatsi Bold"/>
              </a:rPr>
              <a:t>Benefits</a:t>
            </a:r>
          </a:p>
          <a:p>
            <a:pPr algn="l" marL="798829" indent="-399415" lvl="1">
              <a:lnSpc>
                <a:spcPts val="5179"/>
              </a:lnSpc>
              <a:buFont typeface="Arial"/>
              <a:buChar char="•"/>
            </a:pPr>
            <a:r>
              <a:rPr lang="en-US" sz="3699">
                <a:solidFill>
                  <a:srgbClr val="000000"/>
                </a:solidFill>
                <a:latin typeface="Alatsi Bold"/>
              </a:rPr>
              <a:t>Conclusion</a:t>
            </a:r>
          </a:p>
        </p:txBody>
      </p:sp>
      <p:sp>
        <p:nvSpPr>
          <p:cNvPr name="AutoShape 7" id="7"/>
          <p:cNvSpPr/>
          <p:nvPr/>
        </p:nvSpPr>
        <p:spPr>
          <a:xfrm>
            <a:off x="-260599" y="9061267"/>
            <a:ext cx="7105264" cy="19050"/>
          </a:xfrm>
          <a:prstGeom prst="line">
            <a:avLst/>
          </a:prstGeom>
          <a:ln cap="flat" w="114300">
            <a:solidFill>
              <a:srgbClr val="9FC3D0"/>
            </a:solidFill>
            <a:prstDash val="solid"/>
            <a:headEnd type="none" len="sm" w="sm"/>
            <a:tailEnd type="none" len="sm" w="sm"/>
          </a:ln>
        </p:spPr>
      </p:sp>
      <p:sp>
        <p:nvSpPr>
          <p:cNvPr name="AutoShape 8" id="8"/>
          <p:cNvSpPr/>
          <p:nvPr/>
        </p:nvSpPr>
        <p:spPr>
          <a:xfrm>
            <a:off x="11430169" y="9061267"/>
            <a:ext cx="7105264" cy="19050"/>
          </a:xfrm>
          <a:prstGeom prst="line">
            <a:avLst/>
          </a:prstGeom>
          <a:ln cap="flat" w="114300">
            <a:solidFill>
              <a:srgbClr val="9FC3D0"/>
            </a:solidFill>
            <a:prstDash val="solid"/>
            <a:headEnd type="none" len="sm" w="sm"/>
            <a:tailEnd type="none" len="sm" w="sm"/>
          </a:ln>
        </p:spPr>
      </p:sp>
      <p:grpSp>
        <p:nvGrpSpPr>
          <p:cNvPr name="Group 9" id="9"/>
          <p:cNvGrpSpPr/>
          <p:nvPr/>
        </p:nvGrpSpPr>
        <p:grpSpPr>
          <a:xfrm rot="0">
            <a:off x="15859155" y="0"/>
            <a:ext cx="1562612" cy="1673225"/>
            <a:chOff x="0" y="0"/>
            <a:chExt cx="2083482" cy="2230967"/>
          </a:xfrm>
        </p:grpSpPr>
        <p:grpSp>
          <p:nvGrpSpPr>
            <p:cNvPr name="Group 10" id="10"/>
            <p:cNvGrpSpPr/>
            <p:nvPr/>
          </p:nvGrpSpPr>
          <p:grpSpPr>
            <a:xfrm rot="0">
              <a:off x="75599" y="0"/>
              <a:ext cx="1932284" cy="2230967"/>
              <a:chOff x="0" y="0"/>
              <a:chExt cx="703982" cy="812800"/>
            </a:xfrm>
          </p:grpSpPr>
          <p:sp>
            <p:nvSpPr>
              <p:cNvPr name="Freeform 11" id="11"/>
              <p:cNvSpPr/>
              <p:nvPr/>
            </p:nvSpPr>
            <p:spPr>
              <a:xfrm flipH="false" flipV="false" rot="0">
                <a:off x="0" y="0"/>
                <a:ext cx="703982" cy="812800"/>
              </a:xfrm>
              <a:custGeom>
                <a:avLst/>
                <a:gdLst/>
                <a:ahLst/>
                <a:cxnLst/>
                <a:rect r="r" b="b" t="t" l="l"/>
                <a:pathLst>
                  <a:path h="812800" w="703982">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sp>
          <p:sp>
            <p:nvSpPr>
              <p:cNvPr name="TextBox 12" id="12"/>
              <p:cNvSpPr txBox="true"/>
              <p:nvPr/>
            </p:nvSpPr>
            <p:spPr>
              <a:xfrm>
                <a:off x="0" y="-47625"/>
                <a:ext cx="703982" cy="733425"/>
              </a:xfrm>
              <a:prstGeom prst="rect">
                <a:avLst/>
              </a:prstGeom>
            </p:spPr>
            <p:txBody>
              <a:bodyPr anchor="ctr" rtlCol="false" tIns="50800" lIns="50800" bIns="50800" rIns="50800"/>
              <a:lstStyle/>
              <a:p>
                <a:pPr algn="ctr">
                  <a:lnSpc>
                    <a:spcPts val="2659"/>
                  </a:lnSpc>
                </a:pPr>
              </a:p>
            </p:txBody>
          </p:sp>
        </p:grpSp>
        <p:sp>
          <p:nvSpPr>
            <p:cNvPr name="TextBox 13" id="13"/>
            <p:cNvSpPr txBox="true"/>
            <p:nvPr/>
          </p:nvSpPr>
          <p:spPr>
            <a:xfrm rot="0">
              <a:off x="0" y="437582"/>
              <a:ext cx="2083482" cy="1241504"/>
            </a:xfrm>
            <a:prstGeom prst="rect">
              <a:avLst/>
            </a:prstGeom>
          </p:spPr>
          <p:txBody>
            <a:bodyPr anchor="t" rtlCol="false" tIns="0" lIns="0" bIns="0" rIns="0">
              <a:spAutoFit/>
            </a:bodyPr>
            <a:lstStyle/>
            <a:p>
              <a:pPr algn="ctr">
                <a:lnSpc>
                  <a:spcPts val="7805"/>
                </a:lnSpc>
              </a:pPr>
              <a:r>
                <a:rPr lang="en-US" sz="5575">
                  <a:solidFill>
                    <a:srgbClr val="000000"/>
                  </a:solidFill>
                  <a:latin typeface="Open Sans Bold"/>
                </a:rPr>
                <a:t>1</a:t>
              </a:r>
            </a:p>
          </p:txBody>
        </p:sp>
      </p:grpSp>
      <p:sp>
        <p:nvSpPr>
          <p:cNvPr name="Freeform 14" id="14"/>
          <p:cNvSpPr/>
          <p:nvPr/>
        </p:nvSpPr>
        <p:spPr>
          <a:xfrm flipH="false" flipV="false" rot="0">
            <a:off x="-2845001" y="434334"/>
            <a:ext cx="7315200" cy="2477783"/>
          </a:xfrm>
          <a:custGeom>
            <a:avLst/>
            <a:gdLst/>
            <a:ahLst/>
            <a:cxnLst/>
            <a:rect r="r" b="b" t="t" l="l"/>
            <a:pathLst>
              <a:path h="2477783" w="7315200">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5" id="15"/>
          <p:cNvSpPr/>
          <p:nvPr/>
        </p:nvSpPr>
        <p:spPr>
          <a:xfrm flipH="false" flipV="false" rot="0">
            <a:off x="13601700" y="6142060"/>
            <a:ext cx="7315200" cy="2477783"/>
          </a:xfrm>
          <a:custGeom>
            <a:avLst/>
            <a:gdLst/>
            <a:ahLst/>
            <a:cxnLst/>
            <a:rect r="r" b="b" t="t" l="l"/>
            <a:pathLst>
              <a:path h="2477783" w="7315200">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sp>
        <p:nvSpPr>
          <p:cNvPr name="TextBox 2" id="2"/>
          <p:cNvSpPr txBox="true"/>
          <p:nvPr/>
        </p:nvSpPr>
        <p:spPr>
          <a:xfrm rot="0">
            <a:off x="1811380" y="3380634"/>
            <a:ext cx="15447920" cy="4066457"/>
          </a:xfrm>
          <a:prstGeom prst="rect">
            <a:avLst/>
          </a:prstGeom>
        </p:spPr>
        <p:txBody>
          <a:bodyPr anchor="t" rtlCol="false" tIns="0" lIns="0" bIns="0" rIns="0">
            <a:spAutoFit/>
          </a:bodyPr>
          <a:lstStyle/>
          <a:p>
            <a:pPr algn="l" marL="827617" indent="-413808" lvl="1">
              <a:lnSpc>
                <a:spcPts val="5366"/>
              </a:lnSpc>
              <a:buFont typeface="Arial"/>
              <a:buChar char="•"/>
            </a:pPr>
            <a:r>
              <a:rPr lang="en-US" sz="3833">
                <a:solidFill>
                  <a:srgbClr val="000000"/>
                </a:solidFill>
                <a:latin typeface="Alatsi Bold"/>
              </a:rPr>
              <a:t>Traditional irrigation inefficiencies lead to crop yield loss.</a:t>
            </a:r>
          </a:p>
          <a:p>
            <a:pPr algn="l" marL="827617" indent="-413808" lvl="1">
              <a:lnSpc>
                <a:spcPts val="5366"/>
              </a:lnSpc>
              <a:buFont typeface="Arial"/>
              <a:buChar char="•"/>
            </a:pPr>
            <a:r>
              <a:rPr lang="en-US" sz="3833">
                <a:solidFill>
                  <a:srgbClr val="000000"/>
                </a:solidFill>
                <a:latin typeface="Alatsi Bold"/>
              </a:rPr>
              <a:t>Smart irrigation integrates sensors, data analytics, and automation.</a:t>
            </a:r>
          </a:p>
          <a:p>
            <a:pPr algn="l" marL="827617" indent="-413808" lvl="1">
              <a:lnSpc>
                <a:spcPts val="5366"/>
              </a:lnSpc>
              <a:buFont typeface="Arial"/>
              <a:buChar char="•"/>
            </a:pPr>
            <a:r>
              <a:rPr lang="en-US" sz="3833">
                <a:solidFill>
                  <a:srgbClr val="000000"/>
                </a:solidFill>
                <a:latin typeface="Alatsi Bold"/>
              </a:rPr>
              <a:t>Real-time optimization conserves resources and maximizes yields.</a:t>
            </a:r>
          </a:p>
          <a:p>
            <a:pPr algn="l" marL="827617" indent="-413808" lvl="1">
              <a:lnSpc>
                <a:spcPts val="5366"/>
              </a:lnSpc>
              <a:buFont typeface="Arial"/>
              <a:buChar char="•"/>
            </a:pPr>
            <a:r>
              <a:rPr lang="en-US" sz="3833">
                <a:solidFill>
                  <a:srgbClr val="000000"/>
                </a:solidFill>
                <a:latin typeface="Alatsi Bold"/>
              </a:rPr>
              <a:t>Monitoring soil moisture, weather, and crop needs enables precise scheduling.</a:t>
            </a:r>
          </a:p>
          <a:p>
            <a:pPr algn="l">
              <a:lnSpc>
                <a:spcPts val="5366"/>
              </a:lnSpc>
            </a:pPr>
          </a:p>
        </p:txBody>
      </p:sp>
      <p:sp>
        <p:nvSpPr>
          <p:cNvPr name="AutoShape 3" id="3"/>
          <p:cNvSpPr/>
          <p:nvPr/>
        </p:nvSpPr>
        <p:spPr>
          <a:xfrm>
            <a:off x="-260599" y="9061267"/>
            <a:ext cx="7105264" cy="19050"/>
          </a:xfrm>
          <a:prstGeom prst="line">
            <a:avLst/>
          </a:prstGeom>
          <a:ln cap="flat" w="114300">
            <a:solidFill>
              <a:srgbClr val="9FC3D0"/>
            </a:solidFill>
            <a:prstDash val="solid"/>
            <a:headEnd type="none" len="sm" w="sm"/>
            <a:tailEnd type="none" len="sm" w="sm"/>
          </a:ln>
        </p:spPr>
      </p:sp>
      <p:sp>
        <p:nvSpPr>
          <p:cNvPr name="Freeform 4" id="4"/>
          <p:cNvSpPr/>
          <p:nvPr/>
        </p:nvSpPr>
        <p:spPr>
          <a:xfrm flipH="false" flipV="false" rot="0">
            <a:off x="13764167" y="6208199"/>
            <a:ext cx="7315200" cy="2477783"/>
          </a:xfrm>
          <a:custGeom>
            <a:avLst/>
            <a:gdLst/>
            <a:ahLst/>
            <a:cxnLst/>
            <a:rect r="r" b="b" t="t" l="l"/>
            <a:pathLst>
              <a:path h="2477783" w="7315200">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5" id="5"/>
          <p:cNvSpPr/>
          <p:nvPr/>
        </p:nvSpPr>
        <p:spPr>
          <a:xfrm>
            <a:off x="11430169" y="9061267"/>
            <a:ext cx="7105264" cy="19050"/>
          </a:xfrm>
          <a:prstGeom prst="line">
            <a:avLst/>
          </a:prstGeom>
          <a:ln cap="flat" w="114300">
            <a:solidFill>
              <a:srgbClr val="9FC3D0"/>
            </a:solidFill>
            <a:prstDash val="solid"/>
            <a:headEnd type="none" len="sm" w="sm"/>
            <a:tailEnd type="none" len="sm" w="sm"/>
          </a:ln>
        </p:spPr>
      </p:sp>
      <p:sp>
        <p:nvSpPr>
          <p:cNvPr name="TextBox 6" id="6"/>
          <p:cNvSpPr txBox="true"/>
          <p:nvPr/>
        </p:nvSpPr>
        <p:spPr>
          <a:xfrm rot="0">
            <a:off x="2553980" y="866775"/>
            <a:ext cx="13180039" cy="1450976"/>
          </a:xfrm>
          <a:prstGeom prst="rect">
            <a:avLst/>
          </a:prstGeom>
        </p:spPr>
        <p:txBody>
          <a:bodyPr anchor="t" rtlCol="false" tIns="0" lIns="0" bIns="0" rIns="0">
            <a:spAutoFit/>
          </a:bodyPr>
          <a:lstStyle/>
          <a:p>
            <a:pPr algn="ctr">
              <a:lnSpc>
                <a:spcPts val="11899"/>
              </a:lnSpc>
            </a:pPr>
            <a:r>
              <a:rPr lang="en-US" sz="8499">
                <a:solidFill>
                  <a:srgbClr val="000000"/>
                </a:solidFill>
                <a:latin typeface="Alatsi Bold"/>
              </a:rPr>
              <a:t>PROBLEM STATEMENT</a:t>
            </a:r>
          </a:p>
        </p:txBody>
      </p:sp>
      <p:grpSp>
        <p:nvGrpSpPr>
          <p:cNvPr name="Group 7" id="7"/>
          <p:cNvGrpSpPr/>
          <p:nvPr/>
        </p:nvGrpSpPr>
        <p:grpSpPr>
          <a:xfrm rot="0">
            <a:off x="15859155" y="0"/>
            <a:ext cx="1562612" cy="1673225"/>
            <a:chOff x="0" y="0"/>
            <a:chExt cx="2083482" cy="2230967"/>
          </a:xfrm>
        </p:grpSpPr>
        <p:grpSp>
          <p:nvGrpSpPr>
            <p:cNvPr name="Group 8" id="8"/>
            <p:cNvGrpSpPr/>
            <p:nvPr/>
          </p:nvGrpSpPr>
          <p:grpSpPr>
            <a:xfrm rot="0">
              <a:off x="75599" y="0"/>
              <a:ext cx="1932284" cy="2230967"/>
              <a:chOff x="0" y="0"/>
              <a:chExt cx="703982" cy="812800"/>
            </a:xfrm>
          </p:grpSpPr>
          <p:sp>
            <p:nvSpPr>
              <p:cNvPr name="Freeform 9" id="9"/>
              <p:cNvSpPr/>
              <p:nvPr/>
            </p:nvSpPr>
            <p:spPr>
              <a:xfrm flipH="false" flipV="false" rot="0">
                <a:off x="0" y="0"/>
                <a:ext cx="703982" cy="812800"/>
              </a:xfrm>
              <a:custGeom>
                <a:avLst/>
                <a:gdLst/>
                <a:ahLst/>
                <a:cxnLst/>
                <a:rect r="r" b="b" t="t" l="l"/>
                <a:pathLst>
                  <a:path h="812800" w="703982">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sp>
          <p:sp>
            <p:nvSpPr>
              <p:cNvPr name="TextBox 10" id="10"/>
              <p:cNvSpPr txBox="true"/>
              <p:nvPr/>
            </p:nvSpPr>
            <p:spPr>
              <a:xfrm>
                <a:off x="0" y="-47625"/>
                <a:ext cx="703982" cy="733425"/>
              </a:xfrm>
              <a:prstGeom prst="rect">
                <a:avLst/>
              </a:prstGeom>
            </p:spPr>
            <p:txBody>
              <a:bodyPr anchor="ctr" rtlCol="false" tIns="50800" lIns="50800" bIns="50800" rIns="50800"/>
              <a:lstStyle/>
              <a:p>
                <a:pPr algn="ctr">
                  <a:lnSpc>
                    <a:spcPts val="2659"/>
                  </a:lnSpc>
                </a:pPr>
              </a:p>
            </p:txBody>
          </p:sp>
        </p:grpSp>
        <p:sp>
          <p:nvSpPr>
            <p:cNvPr name="TextBox 11" id="11"/>
            <p:cNvSpPr txBox="true"/>
            <p:nvPr/>
          </p:nvSpPr>
          <p:spPr>
            <a:xfrm rot="0">
              <a:off x="0" y="437582"/>
              <a:ext cx="2083482" cy="1241504"/>
            </a:xfrm>
            <a:prstGeom prst="rect">
              <a:avLst/>
            </a:prstGeom>
          </p:spPr>
          <p:txBody>
            <a:bodyPr anchor="t" rtlCol="false" tIns="0" lIns="0" bIns="0" rIns="0">
              <a:spAutoFit/>
            </a:bodyPr>
            <a:lstStyle/>
            <a:p>
              <a:pPr algn="ctr">
                <a:lnSpc>
                  <a:spcPts val="7805"/>
                </a:lnSpc>
              </a:pPr>
              <a:r>
                <a:rPr lang="en-US" sz="5575">
                  <a:solidFill>
                    <a:srgbClr val="000000"/>
                  </a:solidFill>
                  <a:latin typeface="Open Sans Bold"/>
                </a:rPr>
                <a:t>2</a:t>
              </a:r>
            </a:p>
          </p:txBody>
        </p:sp>
      </p:grpSp>
      <p:sp>
        <p:nvSpPr>
          <p:cNvPr name="Freeform 12" id="12"/>
          <p:cNvSpPr/>
          <p:nvPr/>
        </p:nvSpPr>
        <p:spPr>
          <a:xfrm flipH="false" flipV="false" rot="0">
            <a:off x="-2627572" y="-733336"/>
            <a:ext cx="7315200" cy="2477783"/>
          </a:xfrm>
          <a:custGeom>
            <a:avLst/>
            <a:gdLst/>
            <a:ahLst/>
            <a:cxnLst/>
            <a:rect r="r" b="b" t="t" l="l"/>
            <a:pathLst>
              <a:path h="2477783" w="7315200">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p:cSld>
    <p:bg>
      <p:bgPr>
        <a:solidFill>
          <a:srgbClr val="F6F3EB"/>
        </a:solidFill>
      </p:bgPr>
    </p:bg>
    <p:spTree>
      <p:nvGrpSpPr>
        <p:cNvPr id="1" name=""/>
        <p:cNvGrpSpPr/>
        <p:nvPr/>
      </p:nvGrpSpPr>
      <p:grpSpPr>
        <a:xfrm>
          <a:off x="0" y="0"/>
          <a:ext cx="0" cy="0"/>
          <a:chOff x="0" y="0"/>
          <a:chExt cx="0" cy="0"/>
        </a:xfrm>
      </p:grpSpPr>
      <p:sp>
        <p:nvSpPr>
          <p:cNvPr name="TextBox 2" id="2"/>
          <p:cNvSpPr txBox="true"/>
          <p:nvPr/>
        </p:nvSpPr>
        <p:spPr>
          <a:xfrm rot="0">
            <a:off x="1936205" y="3718180"/>
            <a:ext cx="14869835" cy="3916045"/>
          </a:xfrm>
          <a:prstGeom prst="rect">
            <a:avLst/>
          </a:prstGeom>
        </p:spPr>
        <p:txBody>
          <a:bodyPr anchor="t" rtlCol="false" tIns="0" lIns="0" bIns="0" rIns="0">
            <a:spAutoFit/>
          </a:bodyPr>
          <a:lstStyle/>
          <a:p>
            <a:pPr algn="l">
              <a:lnSpc>
                <a:spcPts val="5179"/>
              </a:lnSpc>
            </a:pPr>
          </a:p>
          <a:p>
            <a:pPr algn="l" marL="798829" indent="-399415" lvl="1">
              <a:lnSpc>
                <a:spcPts val="5179"/>
              </a:lnSpc>
              <a:buFont typeface="Arial"/>
              <a:buChar char="•"/>
            </a:pPr>
            <a:r>
              <a:rPr lang="en-US" sz="3699">
                <a:solidFill>
                  <a:srgbClr val="000000"/>
                </a:solidFill>
                <a:latin typeface="Alatsi Bold"/>
              </a:rPr>
              <a:t>Maximize water efficiency through precise scheduling.</a:t>
            </a:r>
          </a:p>
          <a:p>
            <a:pPr algn="l" marL="798829" indent="-399415" lvl="1">
              <a:lnSpc>
                <a:spcPts val="5179"/>
              </a:lnSpc>
              <a:buFont typeface="Arial"/>
              <a:buChar char="•"/>
            </a:pPr>
            <a:r>
              <a:rPr lang="en-US" sz="3699">
                <a:solidFill>
                  <a:srgbClr val="000000"/>
                </a:solidFill>
                <a:latin typeface="Alatsi Bold"/>
              </a:rPr>
              <a:t>Optimize crop yields with tailored water supply.</a:t>
            </a:r>
          </a:p>
          <a:p>
            <a:pPr algn="l" marL="798829" indent="-399415" lvl="1">
              <a:lnSpc>
                <a:spcPts val="5179"/>
              </a:lnSpc>
              <a:buFont typeface="Arial"/>
              <a:buChar char="•"/>
            </a:pPr>
            <a:r>
              <a:rPr lang="en-US" sz="3699">
                <a:solidFill>
                  <a:srgbClr val="000000"/>
                </a:solidFill>
                <a:latin typeface="Alatsi Bold"/>
              </a:rPr>
              <a:t>Minimize wastage and environmental impact with sensor integration.</a:t>
            </a:r>
          </a:p>
          <a:p>
            <a:pPr algn="l" marL="798829" indent="-399415" lvl="1">
              <a:lnSpc>
                <a:spcPts val="5179"/>
              </a:lnSpc>
              <a:buFont typeface="Arial"/>
              <a:buChar char="•"/>
            </a:pPr>
            <a:r>
              <a:rPr lang="en-US" sz="3699">
                <a:solidFill>
                  <a:srgbClr val="000000"/>
                </a:solidFill>
                <a:latin typeface="Alatsi Bold"/>
              </a:rPr>
              <a:t>Reduce operational costs through automation.</a:t>
            </a:r>
          </a:p>
          <a:p>
            <a:pPr algn="l" marL="798829" indent="-399415" lvl="1">
              <a:lnSpc>
                <a:spcPts val="5179"/>
              </a:lnSpc>
              <a:buFont typeface="Arial"/>
              <a:buChar char="•"/>
            </a:pPr>
            <a:r>
              <a:rPr lang="en-US" sz="3699">
                <a:solidFill>
                  <a:srgbClr val="000000"/>
                </a:solidFill>
                <a:latin typeface="Alatsi Bold"/>
              </a:rPr>
              <a:t>Enhance resilience to climate variability with data-driven strategies.</a:t>
            </a:r>
          </a:p>
        </p:txBody>
      </p:sp>
      <p:sp>
        <p:nvSpPr>
          <p:cNvPr name="TextBox 3" id="3"/>
          <p:cNvSpPr txBox="true"/>
          <p:nvPr/>
        </p:nvSpPr>
        <p:spPr>
          <a:xfrm rot="0">
            <a:off x="2553980" y="866775"/>
            <a:ext cx="13180039" cy="1450976"/>
          </a:xfrm>
          <a:prstGeom prst="rect">
            <a:avLst/>
          </a:prstGeom>
        </p:spPr>
        <p:txBody>
          <a:bodyPr anchor="t" rtlCol="false" tIns="0" lIns="0" bIns="0" rIns="0">
            <a:spAutoFit/>
          </a:bodyPr>
          <a:lstStyle/>
          <a:p>
            <a:pPr algn="ctr">
              <a:lnSpc>
                <a:spcPts val="11899"/>
              </a:lnSpc>
            </a:pPr>
            <a:r>
              <a:rPr lang="en-US" sz="8499">
                <a:solidFill>
                  <a:srgbClr val="000000"/>
                </a:solidFill>
                <a:latin typeface="Alatsi Bold"/>
              </a:rPr>
              <a:t>OBJECTIVES</a:t>
            </a:r>
          </a:p>
        </p:txBody>
      </p:sp>
      <p:grpSp>
        <p:nvGrpSpPr>
          <p:cNvPr name="Group 4" id="4"/>
          <p:cNvGrpSpPr/>
          <p:nvPr/>
        </p:nvGrpSpPr>
        <p:grpSpPr>
          <a:xfrm rot="0">
            <a:off x="15859155" y="0"/>
            <a:ext cx="1562612" cy="1673225"/>
            <a:chOff x="0" y="0"/>
            <a:chExt cx="2083482" cy="2230967"/>
          </a:xfrm>
        </p:grpSpPr>
        <p:grpSp>
          <p:nvGrpSpPr>
            <p:cNvPr name="Group 5" id="5"/>
            <p:cNvGrpSpPr/>
            <p:nvPr/>
          </p:nvGrpSpPr>
          <p:grpSpPr>
            <a:xfrm rot="0">
              <a:off x="75599" y="0"/>
              <a:ext cx="1932284" cy="2230967"/>
              <a:chOff x="0" y="0"/>
              <a:chExt cx="703982" cy="812800"/>
            </a:xfrm>
          </p:grpSpPr>
          <p:sp>
            <p:nvSpPr>
              <p:cNvPr name="Freeform 6" id="6"/>
              <p:cNvSpPr/>
              <p:nvPr/>
            </p:nvSpPr>
            <p:spPr>
              <a:xfrm flipH="false" flipV="false" rot="0">
                <a:off x="0" y="0"/>
                <a:ext cx="703982" cy="812800"/>
              </a:xfrm>
              <a:custGeom>
                <a:avLst/>
                <a:gdLst/>
                <a:ahLst/>
                <a:cxnLst/>
                <a:rect r="r" b="b" t="t" l="l"/>
                <a:pathLst>
                  <a:path h="812800" w="703982">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sp>
          <p:sp>
            <p:nvSpPr>
              <p:cNvPr name="TextBox 7" id="7"/>
              <p:cNvSpPr txBox="true"/>
              <p:nvPr/>
            </p:nvSpPr>
            <p:spPr>
              <a:xfrm>
                <a:off x="0" y="-47625"/>
                <a:ext cx="703982" cy="733425"/>
              </a:xfrm>
              <a:prstGeom prst="rect">
                <a:avLst/>
              </a:prstGeom>
            </p:spPr>
            <p:txBody>
              <a:bodyPr anchor="ctr" rtlCol="false" tIns="50800" lIns="50800" bIns="50800" rIns="50800"/>
              <a:lstStyle/>
              <a:p>
                <a:pPr algn="ctr">
                  <a:lnSpc>
                    <a:spcPts val="2659"/>
                  </a:lnSpc>
                </a:pPr>
              </a:p>
            </p:txBody>
          </p:sp>
        </p:grpSp>
        <p:sp>
          <p:nvSpPr>
            <p:cNvPr name="TextBox 8" id="8"/>
            <p:cNvSpPr txBox="true"/>
            <p:nvPr/>
          </p:nvSpPr>
          <p:spPr>
            <a:xfrm rot="0">
              <a:off x="0" y="437582"/>
              <a:ext cx="2083482" cy="1241504"/>
            </a:xfrm>
            <a:prstGeom prst="rect">
              <a:avLst/>
            </a:prstGeom>
          </p:spPr>
          <p:txBody>
            <a:bodyPr anchor="t" rtlCol="false" tIns="0" lIns="0" bIns="0" rIns="0">
              <a:spAutoFit/>
            </a:bodyPr>
            <a:lstStyle/>
            <a:p>
              <a:pPr algn="ctr">
                <a:lnSpc>
                  <a:spcPts val="7805"/>
                </a:lnSpc>
              </a:pPr>
              <a:r>
                <a:rPr lang="en-US" sz="5575">
                  <a:solidFill>
                    <a:srgbClr val="000000"/>
                  </a:solidFill>
                  <a:latin typeface="Open Sans Bold"/>
                </a:rPr>
                <a:t>3</a:t>
              </a:r>
            </a:p>
          </p:txBody>
        </p:sp>
      </p:gr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grpSp>
        <p:nvGrpSpPr>
          <p:cNvPr name="Group 2" id="2"/>
          <p:cNvGrpSpPr/>
          <p:nvPr/>
        </p:nvGrpSpPr>
        <p:grpSpPr>
          <a:xfrm rot="0">
            <a:off x="15875204" y="-402279"/>
            <a:ext cx="1562612" cy="1673225"/>
            <a:chOff x="0" y="0"/>
            <a:chExt cx="2083482" cy="2230967"/>
          </a:xfrm>
        </p:grpSpPr>
        <p:grpSp>
          <p:nvGrpSpPr>
            <p:cNvPr name="Group 3" id="3"/>
            <p:cNvGrpSpPr/>
            <p:nvPr/>
          </p:nvGrpSpPr>
          <p:grpSpPr>
            <a:xfrm rot="0">
              <a:off x="75599" y="0"/>
              <a:ext cx="1932284" cy="2230967"/>
              <a:chOff x="0" y="0"/>
              <a:chExt cx="703982" cy="812800"/>
            </a:xfrm>
          </p:grpSpPr>
          <p:sp>
            <p:nvSpPr>
              <p:cNvPr name="Freeform 4" id="4"/>
              <p:cNvSpPr/>
              <p:nvPr/>
            </p:nvSpPr>
            <p:spPr>
              <a:xfrm flipH="false" flipV="false" rot="0">
                <a:off x="0" y="0"/>
                <a:ext cx="703982" cy="812800"/>
              </a:xfrm>
              <a:custGeom>
                <a:avLst/>
                <a:gdLst/>
                <a:ahLst/>
                <a:cxnLst/>
                <a:rect r="r" b="b" t="t" l="l"/>
                <a:pathLst>
                  <a:path h="812800" w="703982">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sp>
          <p:sp>
            <p:nvSpPr>
              <p:cNvPr name="TextBox 5" id="5"/>
              <p:cNvSpPr txBox="true"/>
              <p:nvPr/>
            </p:nvSpPr>
            <p:spPr>
              <a:xfrm>
                <a:off x="0" y="-47625"/>
                <a:ext cx="703982" cy="733425"/>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0" y="437582"/>
              <a:ext cx="2083482" cy="1241504"/>
            </a:xfrm>
            <a:prstGeom prst="rect">
              <a:avLst/>
            </a:prstGeom>
          </p:spPr>
          <p:txBody>
            <a:bodyPr anchor="t" rtlCol="false" tIns="0" lIns="0" bIns="0" rIns="0">
              <a:spAutoFit/>
            </a:bodyPr>
            <a:lstStyle/>
            <a:p>
              <a:pPr algn="ctr">
                <a:lnSpc>
                  <a:spcPts val="7805"/>
                </a:lnSpc>
              </a:pPr>
              <a:r>
                <a:rPr lang="en-US" sz="5575">
                  <a:solidFill>
                    <a:srgbClr val="000000"/>
                  </a:solidFill>
                  <a:latin typeface="Open Sans Bold"/>
                </a:rPr>
                <a:t>10</a:t>
              </a:r>
            </a:p>
          </p:txBody>
        </p:sp>
      </p:grpSp>
      <p:sp>
        <p:nvSpPr>
          <p:cNvPr name="TextBox 7" id="7"/>
          <p:cNvSpPr txBox="true"/>
          <p:nvPr/>
        </p:nvSpPr>
        <p:spPr>
          <a:xfrm rot="0">
            <a:off x="1028700" y="1327985"/>
            <a:ext cx="16230600" cy="1193800"/>
          </a:xfrm>
          <a:prstGeom prst="rect">
            <a:avLst/>
          </a:prstGeom>
        </p:spPr>
        <p:txBody>
          <a:bodyPr anchor="t" rtlCol="false" tIns="0" lIns="0" bIns="0" rIns="0">
            <a:spAutoFit/>
          </a:bodyPr>
          <a:lstStyle/>
          <a:p>
            <a:pPr algn="ctr">
              <a:lnSpc>
                <a:spcPts val="9799"/>
              </a:lnSpc>
            </a:pPr>
            <a:r>
              <a:rPr lang="en-US" sz="6999">
                <a:solidFill>
                  <a:srgbClr val="000000"/>
                </a:solidFill>
                <a:latin typeface="Alatsi Bold"/>
              </a:rPr>
              <a:t>PROBLEMS WITH SIMPLE EXISTING SYSTEM</a:t>
            </a:r>
          </a:p>
        </p:txBody>
      </p:sp>
      <p:grpSp>
        <p:nvGrpSpPr>
          <p:cNvPr name="Group 8" id="8"/>
          <p:cNvGrpSpPr/>
          <p:nvPr/>
        </p:nvGrpSpPr>
        <p:grpSpPr>
          <a:xfrm rot="0">
            <a:off x="1390722" y="3102810"/>
            <a:ext cx="7362681" cy="5360285"/>
            <a:chOff x="0" y="0"/>
            <a:chExt cx="1939142" cy="1411762"/>
          </a:xfrm>
        </p:grpSpPr>
        <p:sp>
          <p:nvSpPr>
            <p:cNvPr name="Freeform 9" id="9"/>
            <p:cNvSpPr/>
            <p:nvPr/>
          </p:nvSpPr>
          <p:spPr>
            <a:xfrm flipH="false" flipV="false" rot="0">
              <a:off x="0" y="0"/>
              <a:ext cx="1939142" cy="1411762"/>
            </a:xfrm>
            <a:custGeom>
              <a:avLst/>
              <a:gdLst/>
              <a:ahLst/>
              <a:cxnLst/>
              <a:rect r="r" b="b" t="t" l="l"/>
              <a:pathLst>
                <a:path h="1411762" w="1939142">
                  <a:moveTo>
                    <a:pt x="53627" y="0"/>
                  </a:moveTo>
                  <a:lnTo>
                    <a:pt x="1885515" y="0"/>
                  </a:lnTo>
                  <a:cubicBezTo>
                    <a:pt x="1915133" y="0"/>
                    <a:pt x="1939142" y="24010"/>
                    <a:pt x="1939142" y="53627"/>
                  </a:cubicBezTo>
                  <a:lnTo>
                    <a:pt x="1939142" y="1358135"/>
                  </a:lnTo>
                  <a:cubicBezTo>
                    <a:pt x="1939142" y="1387753"/>
                    <a:pt x="1915133" y="1411762"/>
                    <a:pt x="1885515" y="1411762"/>
                  </a:cubicBezTo>
                  <a:lnTo>
                    <a:pt x="53627" y="1411762"/>
                  </a:lnTo>
                  <a:cubicBezTo>
                    <a:pt x="39404" y="1411762"/>
                    <a:pt x="25764" y="1406112"/>
                    <a:pt x="15707" y="1396055"/>
                  </a:cubicBezTo>
                  <a:cubicBezTo>
                    <a:pt x="5650" y="1385998"/>
                    <a:pt x="0" y="1372358"/>
                    <a:pt x="0" y="1358135"/>
                  </a:cubicBezTo>
                  <a:lnTo>
                    <a:pt x="0" y="53627"/>
                  </a:lnTo>
                  <a:cubicBezTo>
                    <a:pt x="0" y="39404"/>
                    <a:pt x="5650" y="25764"/>
                    <a:pt x="15707" y="15707"/>
                  </a:cubicBezTo>
                  <a:cubicBezTo>
                    <a:pt x="25764" y="5650"/>
                    <a:pt x="39404" y="0"/>
                    <a:pt x="53627" y="0"/>
                  </a:cubicBezTo>
                  <a:close/>
                </a:path>
              </a:pathLst>
            </a:custGeom>
            <a:solidFill>
              <a:srgbClr val="E9C7C6"/>
            </a:solidFill>
          </p:spPr>
        </p:sp>
        <p:sp>
          <p:nvSpPr>
            <p:cNvPr name="TextBox 10" id="10"/>
            <p:cNvSpPr txBox="true"/>
            <p:nvPr/>
          </p:nvSpPr>
          <p:spPr>
            <a:xfrm>
              <a:off x="0" y="-38100"/>
              <a:ext cx="1939142" cy="1449862"/>
            </a:xfrm>
            <a:prstGeom prst="rect">
              <a:avLst/>
            </a:prstGeom>
          </p:spPr>
          <p:txBody>
            <a:bodyPr anchor="ctr" rtlCol="false" tIns="50800" lIns="50800" bIns="50800" rIns="50800"/>
            <a:lstStyle/>
            <a:p>
              <a:pPr algn="ctr">
                <a:lnSpc>
                  <a:spcPts val="2659"/>
                </a:lnSpc>
              </a:pPr>
            </a:p>
          </p:txBody>
        </p:sp>
      </p:grpSp>
      <p:sp>
        <p:nvSpPr>
          <p:cNvPr name="Freeform 11" id="11"/>
          <p:cNvSpPr/>
          <p:nvPr/>
        </p:nvSpPr>
        <p:spPr>
          <a:xfrm flipH="false" flipV="false" rot="0">
            <a:off x="13417488" y="6142174"/>
            <a:ext cx="7315200" cy="2477783"/>
          </a:xfrm>
          <a:custGeom>
            <a:avLst/>
            <a:gdLst/>
            <a:ahLst/>
            <a:cxnLst/>
            <a:rect r="r" b="b" t="t" l="l"/>
            <a:pathLst>
              <a:path h="2477783" w="7315200">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12" id="12"/>
          <p:cNvSpPr/>
          <p:nvPr/>
        </p:nvSpPr>
        <p:spPr>
          <a:xfrm>
            <a:off x="-260599" y="9061267"/>
            <a:ext cx="7105264" cy="19050"/>
          </a:xfrm>
          <a:prstGeom prst="line">
            <a:avLst/>
          </a:prstGeom>
          <a:ln cap="flat" w="114300">
            <a:solidFill>
              <a:srgbClr val="9FC3D0"/>
            </a:solidFill>
            <a:prstDash val="solid"/>
            <a:headEnd type="none" len="sm" w="sm"/>
            <a:tailEnd type="none" len="sm" w="sm"/>
          </a:ln>
        </p:spPr>
      </p:sp>
      <p:sp>
        <p:nvSpPr>
          <p:cNvPr name="AutoShape 13" id="13"/>
          <p:cNvSpPr/>
          <p:nvPr/>
        </p:nvSpPr>
        <p:spPr>
          <a:xfrm>
            <a:off x="11430169" y="9061267"/>
            <a:ext cx="7105264" cy="19050"/>
          </a:xfrm>
          <a:prstGeom prst="line">
            <a:avLst/>
          </a:prstGeom>
          <a:ln cap="flat" w="114300">
            <a:solidFill>
              <a:srgbClr val="9FC3D0"/>
            </a:solidFill>
            <a:prstDash val="solid"/>
            <a:headEnd type="none" len="sm" w="sm"/>
            <a:tailEnd type="none" len="sm" w="sm"/>
          </a:ln>
        </p:spPr>
      </p:sp>
      <p:sp>
        <p:nvSpPr>
          <p:cNvPr name="Freeform 14" id="14"/>
          <p:cNvSpPr/>
          <p:nvPr/>
        </p:nvSpPr>
        <p:spPr>
          <a:xfrm flipH="false" flipV="false" rot="0">
            <a:off x="-2243137" y="-402279"/>
            <a:ext cx="7315200" cy="2477783"/>
          </a:xfrm>
          <a:custGeom>
            <a:avLst/>
            <a:gdLst/>
            <a:ahLst/>
            <a:cxnLst/>
            <a:rect r="r" b="b" t="t" l="l"/>
            <a:pathLst>
              <a:path h="2477783" w="7315200">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5" id="15"/>
          <p:cNvSpPr/>
          <p:nvPr/>
        </p:nvSpPr>
        <p:spPr>
          <a:xfrm flipH="false" flipV="false" rot="0">
            <a:off x="10039963" y="3297883"/>
            <a:ext cx="7035125" cy="4690083"/>
          </a:xfrm>
          <a:custGeom>
            <a:avLst/>
            <a:gdLst/>
            <a:ahLst/>
            <a:cxnLst/>
            <a:rect r="r" b="b" t="t" l="l"/>
            <a:pathLst>
              <a:path h="4690083" w="7035125">
                <a:moveTo>
                  <a:pt x="0" y="0"/>
                </a:moveTo>
                <a:lnTo>
                  <a:pt x="7035125" y="0"/>
                </a:lnTo>
                <a:lnTo>
                  <a:pt x="7035125" y="4690083"/>
                </a:lnTo>
                <a:lnTo>
                  <a:pt x="0" y="4690083"/>
                </a:lnTo>
                <a:lnTo>
                  <a:pt x="0" y="0"/>
                </a:lnTo>
                <a:close/>
              </a:path>
            </a:pathLst>
          </a:custGeom>
          <a:blipFill>
            <a:blip r:embed="rId4"/>
            <a:stretch>
              <a:fillRect l="0" t="0" r="0" b="0"/>
            </a:stretch>
          </a:blipFill>
        </p:spPr>
      </p:sp>
      <p:sp>
        <p:nvSpPr>
          <p:cNvPr name="TextBox 16" id="16"/>
          <p:cNvSpPr txBox="true"/>
          <p:nvPr/>
        </p:nvSpPr>
        <p:spPr>
          <a:xfrm rot="0">
            <a:off x="1762380" y="3495364"/>
            <a:ext cx="6580615" cy="3927475"/>
          </a:xfrm>
          <a:prstGeom prst="rect">
            <a:avLst/>
          </a:prstGeom>
        </p:spPr>
        <p:txBody>
          <a:bodyPr anchor="t" rtlCol="false" tIns="0" lIns="0" bIns="0" rIns="0">
            <a:spAutoFit/>
          </a:bodyPr>
          <a:lstStyle/>
          <a:p>
            <a:pPr algn="l" marL="539749" indent="-269875" lvl="1">
              <a:lnSpc>
                <a:spcPts val="3499"/>
              </a:lnSpc>
              <a:buFont typeface="Arial"/>
              <a:buChar char="•"/>
            </a:pPr>
            <a:r>
              <a:rPr lang="en-US" sz="2499">
                <a:solidFill>
                  <a:srgbClr val="000000"/>
                </a:solidFill>
                <a:latin typeface="Canva Sans"/>
              </a:rPr>
              <a:t>Different patches in land requires different nutrients so no single sensor can be used</a:t>
            </a:r>
          </a:p>
          <a:p>
            <a:pPr algn="l" marL="539749" indent="-269875" lvl="1">
              <a:lnSpc>
                <a:spcPts val="3499"/>
              </a:lnSpc>
              <a:buFont typeface="Arial"/>
              <a:buChar char="•"/>
            </a:pPr>
            <a:r>
              <a:rPr lang="en-US" sz="2499">
                <a:solidFill>
                  <a:srgbClr val="000000"/>
                </a:solidFill>
                <a:latin typeface="Canva Sans"/>
              </a:rPr>
              <a:t>To manage large areas of crop we must accomodate and manage too many sensors</a:t>
            </a:r>
          </a:p>
          <a:p>
            <a:pPr algn="l" marL="539749" indent="-269875" lvl="1">
              <a:lnSpc>
                <a:spcPts val="3499"/>
              </a:lnSpc>
              <a:buFont typeface="Arial"/>
              <a:buChar char="•"/>
            </a:pPr>
            <a:r>
              <a:rPr lang="en-US" sz="2499">
                <a:solidFill>
                  <a:srgbClr val="000000"/>
                </a:solidFill>
                <a:latin typeface="Canva Sans"/>
              </a:rPr>
              <a:t>Elivation in terrains may cause a problem and also using many wireless increase the cost and energy</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sp>
        <p:nvSpPr>
          <p:cNvPr name="TextBox 2" id="2"/>
          <p:cNvSpPr txBox="true"/>
          <p:nvPr/>
        </p:nvSpPr>
        <p:spPr>
          <a:xfrm rot="0">
            <a:off x="1028700" y="866775"/>
            <a:ext cx="16230600" cy="1450976"/>
          </a:xfrm>
          <a:prstGeom prst="rect">
            <a:avLst/>
          </a:prstGeom>
        </p:spPr>
        <p:txBody>
          <a:bodyPr anchor="t" rtlCol="false" tIns="0" lIns="0" bIns="0" rIns="0">
            <a:spAutoFit/>
          </a:bodyPr>
          <a:lstStyle/>
          <a:p>
            <a:pPr algn="ctr">
              <a:lnSpc>
                <a:spcPts val="11899"/>
              </a:lnSpc>
            </a:pPr>
            <a:r>
              <a:rPr lang="en-US" sz="8499">
                <a:solidFill>
                  <a:srgbClr val="000000"/>
                </a:solidFill>
                <a:latin typeface="Alatsi Bold"/>
              </a:rPr>
              <a:t>PROPOSED SYSTEM</a:t>
            </a:r>
          </a:p>
        </p:txBody>
      </p:sp>
      <p:grpSp>
        <p:nvGrpSpPr>
          <p:cNvPr name="Group 3" id="3"/>
          <p:cNvGrpSpPr/>
          <p:nvPr/>
        </p:nvGrpSpPr>
        <p:grpSpPr>
          <a:xfrm rot="0">
            <a:off x="1390722" y="3102810"/>
            <a:ext cx="8905645" cy="5517148"/>
            <a:chOff x="0" y="0"/>
            <a:chExt cx="2345520" cy="1453076"/>
          </a:xfrm>
        </p:grpSpPr>
        <p:sp>
          <p:nvSpPr>
            <p:cNvPr name="Freeform 4" id="4"/>
            <p:cNvSpPr/>
            <p:nvPr/>
          </p:nvSpPr>
          <p:spPr>
            <a:xfrm flipH="false" flipV="false" rot="0">
              <a:off x="0" y="0"/>
              <a:ext cx="2345520" cy="1453076"/>
            </a:xfrm>
            <a:custGeom>
              <a:avLst/>
              <a:gdLst/>
              <a:ahLst/>
              <a:cxnLst/>
              <a:rect r="r" b="b" t="t" l="l"/>
              <a:pathLst>
                <a:path h="1453076" w="2345520">
                  <a:moveTo>
                    <a:pt x="44336" y="0"/>
                  </a:moveTo>
                  <a:lnTo>
                    <a:pt x="2301184" y="0"/>
                  </a:lnTo>
                  <a:cubicBezTo>
                    <a:pt x="2325670" y="0"/>
                    <a:pt x="2345520" y="19850"/>
                    <a:pt x="2345520" y="44336"/>
                  </a:cubicBezTo>
                  <a:lnTo>
                    <a:pt x="2345520" y="1408740"/>
                  </a:lnTo>
                  <a:cubicBezTo>
                    <a:pt x="2345520" y="1433226"/>
                    <a:pt x="2325670" y="1453076"/>
                    <a:pt x="2301184" y="1453076"/>
                  </a:cubicBezTo>
                  <a:lnTo>
                    <a:pt x="44336" y="1453076"/>
                  </a:lnTo>
                  <a:cubicBezTo>
                    <a:pt x="19850" y="1453076"/>
                    <a:pt x="0" y="1433226"/>
                    <a:pt x="0" y="1408740"/>
                  </a:cubicBezTo>
                  <a:lnTo>
                    <a:pt x="0" y="44336"/>
                  </a:lnTo>
                  <a:cubicBezTo>
                    <a:pt x="0" y="19850"/>
                    <a:pt x="19850" y="0"/>
                    <a:pt x="44336" y="0"/>
                  </a:cubicBezTo>
                  <a:close/>
                </a:path>
              </a:pathLst>
            </a:custGeom>
            <a:solidFill>
              <a:srgbClr val="E9C7C6"/>
            </a:solidFill>
          </p:spPr>
        </p:sp>
        <p:sp>
          <p:nvSpPr>
            <p:cNvPr name="TextBox 5" id="5"/>
            <p:cNvSpPr txBox="true"/>
            <p:nvPr/>
          </p:nvSpPr>
          <p:spPr>
            <a:xfrm>
              <a:off x="0" y="-38100"/>
              <a:ext cx="2345520" cy="1491176"/>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2539568" y="3122826"/>
            <a:ext cx="5661399" cy="4323949"/>
          </a:xfrm>
          <a:prstGeom prst="rect">
            <a:avLst/>
          </a:prstGeom>
        </p:spPr>
        <p:txBody>
          <a:bodyPr anchor="t" rtlCol="false" tIns="0" lIns="0" bIns="0" rIns="0">
            <a:spAutoFit/>
          </a:bodyPr>
          <a:lstStyle/>
          <a:p>
            <a:pPr algn="l">
              <a:lnSpc>
                <a:spcPts val="3851"/>
              </a:lnSpc>
            </a:pPr>
            <a:r>
              <a:rPr lang="en-US" sz="2751">
                <a:solidFill>
                  <a:srgbClr val="000000"/>
                </a:solidFill>
                <a:latin typeface="Alatsi Bold"/>
              </a:rPr>
              <a:t>The proposed system combines an ESP32 microcontroller with a soil moisture sensor to detect soil moisture effectively. Sensor data is transmitted wirelessly to the Blynk app through Wi-Fi, enabling seamless real-time monitoring of the plant moisture level on users' smartphones</a:t>
            </a:r>
          </a:p>
        </p:txBody>
      </p:sp>
      <p:sp>
        <p:nvSpPr>
          <p:cNvPr name="Freeform 7" id="7"/>
          <p:cNvSpPr/>
          <p:nvPr/>
        </p:nvSpPr>
        <p:spPr>
          <a:xfrm flipH="false" flipV="false" rot="0">
            <a:off x="13417488" y="6142174"/>
            <a:ext cx="7315200" cy="2477783"/>
          </a:xfrm>
          <a:custGeom>
            <a:avLst/>
            <a:gdLst/>
            <a:ahLst/>
            <a:cxnLst/>
            <a:rect r="r" b="b" t="t" l="l"/>
            <a:pathLst>
              <a:path h="2477783" w="7315200">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8" id="8"/>
          <p:cNvGrpSpPr/>
          <p:nvPr/>
        </p:nvGrpSpPr>
        <p:grpSpPr>
          <a:xfrm rot="0">
            <a:off x="1897580" y="3313731"/>
            <a:ext cx="258480" cy="258480"/>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AutoShape 11" id="11"/>
          <p:cNvSpPr/>
          <p:nvPr/>
        </p:nvSpPr>
        <p:spPr>
          <a:xfrm>
            <a:off x="-260599" y="9061267"/>
            <a:ext cx="7105264" cy="19050"/>
          </a:xfrm>
          <a:prstGeom prst="line">
            <a:avLst/>
          </a:prstGeom>
          <a:ln cap="flat" w="114300">
            <a:solidFill>
              <a:srgbClr val="9FC3D0"/>
            </a:solidFill>
            <a:prstDash val="solid"/>
            <a:headEnd type="none" len="sm" w="sm"/>
            <a:tailEnd type="none" len="sm" w="sm"/>
          </a:ln>
        </p:spPr>
      </p:sp>
      <p:sp>
        <p:nvSpPr>
          <p:cNvPr name="AutoShape 12" id="12"/>
          <p:cNvSpPr/>
          <p:nvPr/>
        </p:nvSpPr>
        <p:spPr>
          <a:xfrm>
            <a:off x="11430169" y="9061267"/>
            <a:ext cx="7105264" cy="19050"/>
          </a:xfrm>
          <a:prstGeom prst="line">
            <a:avLst/>
          </a:prstGeom>
          <a:ln cap="flat" w="114300">
            <a:solidFill>
              <a:srgbClr val="9FC3D0"/>
            </a:solidFill>
            <a:prstDash val="solid"/>
            <a:headEnd type="none" len="sm" w="sm"/>
            <a:tailEnd type="none" len="sm" w="sm"/>
          </a:ln>
        </p:spPr>
      </p:sp>
      <p:grpSp>
        <p:nvGrpSpPr>
          <p:cNvPr name="Group 13" id="13"/>
          <p:cNvGrpSpPr/>
          <p:nvPr/>
        </p:nvGrpSpPr>
        <p:grpSpPr>
          <a:xfrm rot="0">
            <a:off x="15859155" y="0"/>
            <a:ext cx="1562612" cy="1673225"/>
            <a:chOff x="0" y="0"/>
            <a:chExt cx="2083482" cy="2230967"/>
          </a:xfrm>
        </p:grpSpPr>
        <p:grpSp>
          <p:nvGrpSpPr>
            <p:cNvPr name="Group 14" id="14"/>
            <p:cNvGrpSpPr/>
            <p:nvPr/>
          </p:nvGrpSpPr>
          <p:grpSpPr>
            <a:xfrm rot="0">
              <a:off x="75599" y="0"/>
              <a:ext cx="1932284" cy="2230967"/>
              <a:chOff x="0" y="0"/>
              <a:chExt cx="703982" cy="812800"/>
            </a:xfrm>
          </p:grpSpPr>
          <p:sp>
            <p:nvSpPr>
              <p:cNvPr name="Freeform 15" id="15"/>
              <p:cNvSpPr/>
              <p:nvPr/>
            </p:nvSpPr>
            <p:spPr>
              <a:xfrm flipH="false" flipV="false" rot="0">
                <a:off x="0" y="0"/>
                <a:ext cx="703982" cy="812800"/>
              </a:xfrm>
              <a:custGeom>
                <a:avLst/>
                <a:gdLst/>
                <a:ahLst/>
                <a:cxnLst/>
                <a:rect r="r" b="b" t="t" l="l"/>
                <a:pathLst>
                  <a:path h="812800" w="703982">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sp>
          <p:sp>
            <p:nvSpPr>
              <p:cNvPr name="TextBox 16" id="16"/>
              <p:cNvSpPr txBox="true"/>
              <p:nvPr/>
            </p:nvSpPr>
            <p:spPr>
              <a:xfrm>
                <a:off x="0" y="-47625"/>
                <a:ext cx="703982" cy="733425"/>
              </a:xfrm>
              <a:prstGeom prst="rect">
                <a:avLst/>
              </a:prstGeom>
            </p:spPr>
            <p:txBody>
              <a:bodyPr anchor="ctr" rtlCol="false" tIns="50800" lIns="50800" bIns="50800" rIns="50800"/>
              <a:lstStyle/>
              <a:p>
                <a:pPr algn="ctr">
                  <a:lnSpc>
                    <a:spcPts val="2659"/>
                  </a:lnSpc>
                </a:pPr>
              </a:p>
            </p:txBody>
          </p:sp>
        </p:grpSp>
        <p:sp>
          <p:nvSpPr>
            <p:cNvPr name="TextBox 17" id="17"/>
            <p:cNvSpPr txBox="true"/>
            <p:nvPr/>
          </p:nvSpPr>
          <p:spPr>
            <a:xfrm rot="0">
              <a:off x="0" y="437582"/>
              <a:ext cx="2083482" cy="1241504"/>
            </a:xfrm>
            <a:prstGeom prst="rect">
              <a:avLst/>
            </a:prstGeom>
          </p:spPr>
          <p:txBody>
            <a:bodyPr anchor="t" rtlCol="false" tIns="0" lIns="0" bIns="0" rIns="0">
              <a:spAutoFit/>
            </a:bodyPr>
            <a:lstStyle/>
            <a:p>
              <a:pPr algn="ctr">
                <a:lnSpc>
                  <a:spcPts val="7805"/>
                </a:lnSpc>
              </a:pPr>
              <a:r>
                <a:rPr lang="en-US" sz="5575">
                  <a:solidFill>
                    <a:srgbClr val="000000"/>
                  </a:solidFill>
                  <a:latin typeface="Open Sans Bold"/>
                </a:rPr>
                <a:t>7</a:t>
              </a:r>
            </a:p>
          </p:txBody>
        </p:sp>
      </p:grpSp>
      <p:sp>
        <p:nvSpPr>
          <p:cNvPr name="Freeform 18" id="18"/>
          <p:cNvSpPr/>
          <p:nvPr/>
        </p:nvSpPr>
        <p:spPr>
          <a:xfrm flipH="false" flipV="false" rot="0">
            <a:off x="-2243137" y="-402279"/>
            <a:ext cx="7315200" cy="2477783"/>
          </a:xfrm>
          <a:custGeom>
            <a:avLst/>
            <a:gdLst/>
            <a:ahLst/>
            <a:cxnLst/>
            <a:rect r="r" b="b" t="t" l="l"/>
            <a:pathLst>
              <a:path h="2477783" w="7315200">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9" id="19"/>
          <p:cNvGrpSpPr>
            <a:grpSpLocks noChangeAspect="true"/>
          </p:cNvGrpSpPr>
          <p:nvPr/>
        </p:nvGrpSpPr>
        <p:grpSpPr>
          <a:xfrm rot="0">
            <a:off x="10441221" y="3102810"/>
            <a:ext cx="5417934" cy="4066269"/>
            <a:chOff x="0" y="0"/>
            <a:chExt cx="8909050" cy="6686423"/>
          </a:xfrm>
        </p:grpSpPr>
        <p:sp>
          <p:nvSpPr>
            <p:cNvPr name="Freeform 20" id="20"/>
            <p:cNvSpPr/>
            <p:nvPr/>
          </p:nvSpPr>
          <p:spPr>
            <a:xfrm flipH="false" flipV="false" rot="0">
              <a:off x="9525" y="9525"/>
              <a:ext cx="8890000" cy="6667373"/>
            </a:xfrm>
            <a:custGeom>
              <a:avLst/>
              <a:gdLst/>
              <a:ahLst/>
              <a:cxnLst/>
              <a:rect r="r" b="b" t="t" l="l"/>
              <a:pathLst>
                <a:path h="6667373" w="8890000">
                  <a:moveTo>
                    <a:pt x="0" y="0"/>
                  </a:moveTo>
                  <a:lnTo>
                    <a:pt x="8890000" y="0"/>
                  </a:lnTo>
                  <a:lnTo>
                    <a:pt x="8890000" y="6667373"/>
                  </a:lnTo>
                  <a:lnTo>
                    <a:pt x="0" y="6667373"/>
                  </a:lnTo>
                  <a:close/>
                </a:path>
              </a:pathLst>
            </a:custGeom>
            <a:solidFill>
              <a:srgbClr val="EDEBDF"/>
            </a:solidFill>
          </p:spPr>
        </p:sp>
        <p:sp>
          <p:nvSpPr>
            <p:cNvPr name="Freeform 21" id="21"/>
            <p:cNvSpPr/>
            <p:nvPr/>
          </p:nvSpPr>
          <p:spPr>
            <a:xfrm flipH="false" flipV="false" rot="0">
              <a:off x="182372" y="372872"/>
              <a:ext cx="8544306" cy="5940679"/>
            </a:xfrm>
            <a:custGeom>
              <a:avLst/>
              <a:gdLst/>
              <a:ahLst/>
              <a:cxnLst/>
              <a:rect r="r" b="b" t="t" l="l"/>
              <a:pathLst>
                <a:path h="5940679" w="8544306">
                  <a:moveTo>
                    <a:pt x="0" y="0"/>
                  </a:moveTo>
                  <a:lnTo>
                    <a:pt x="8544306" y="0"/>
                  </a:lnTo>
                  <a:lnTo>
                    <a:pt x="8544306" y="5940679"/>
                  </a:lnTo>
                  <a:lnTo>
                    <a:pt x="0" y="5940679"/>
                  </a:lnTo>
                  <a:close/>
                </a:path>
              </a:pathLst>
            </a:custGeom>
            <a:blipFill>
              <a:blip r:embed="rId4"/>
              <a:stretch>
                <a:fillRect l="-21050" t="-31160" r="-20057" b="-4055"/>
              </a:stretch>
            </a:blipFill>
          </p:spPr>
        </p:sp>
        <p:sp>
          <p:nvSpPr>
            <p:cNvPr name="Freeform 22" id="22"/>
            <p:cNvSpPr/>
            <p:nvPr/>
          </p:nvSpPr>
          <p:spPr>
            <a:xfrm flipH="false" flipV="false" rot="0">
              <a:off x="0" y="0"/>
              <a:ext cx="8909050" cy="6686423"/>
            </a:xfrm>
            <a:custGeom>
              <a:avLst/>
              <a:gdLst/>
              <a:ahLst/>
              <a:cxnLst/>
              <a:rect r="r" b="b" t="t" l="l"/>
              <a:pathLst>
                <a:path h="6686423" w="8909050">
                  <a:moveTo>
                    <a:pt x="8909050" y="6686423"/>
                  </a:moveTo>
                  <a:lnTo>
                    <a:pt x="0" y="6686423"/>
                  </a:lnTo>
                  <a:lnTo>
                    <a:pt x="0" y="0"/>
                  </a:lnTo>
                  <a:lnTo>
                    <a:pt x="8909050" y="0"/>
                  </a:lnTo>
                  <a:lnTo>
                    <a:pt x="8909050" y="6686423"/>
                  </a:lnTo>
                  <a:close/>
                  <a:moveTo>
                    <a:pt x="19050" y="6667373"/>
                  </a:moveTo>
                  <a:lnTo>
                    <a:pt x="8890000" y="6667373"/>
                  </a:lnTo>
                  <a:lnTo>
                    <a:pt x="8890000" y="19050"/>
                  </a:lnTo>
                  <a:lnTo>
                    <a:pt x="19050" y="19050"/>
                  </a:lnTo>
                  <a:lnTo>
                    <a:pt x="19050" y="6667373"/>
                  </a:lnTo>
                  <a:close/>
                  <a:moveTo>
                    <a:pt x="8736203" y="6323076"/>
                  </a:moveTo>
                  <a:lnTo>
                    <a:pt x="172847" y="6323076"/>
                  </a:lnTo>
                  <a:lnTo>
                    <a:pt x="172847" y="363347"/>
                  </a:lnTo>
                  <a:lnTo>
                    <a:pt x="8736203" y="363347"/>
                  </a:lnTo>
                  <a:lnTo>
                    <a:pt x="8736203" y="6323076"/>
                  </a:lnTo>
                  <a:close/>
                  <a:moveTo>
                    <a:pt x="191897" y="6304026"/>
                  </a:moveTo>
                  <a:lnTo>
                    <a:pt x="8717153" y="6304026"/>
                  </a:lnTo>
                  <a:lnTo>
                    <a:pt x="8717153" y="382397"/>
                  </a:lnTo>
                  <a:lnTo>
                    <a:pt x="191897" y="382397"/>
                  </a:lnTo>
                  <a:lnTo>
                    <a:pt x="191897" y="6304026"/>
                  </a:lnTo>
                  <a:close/>
                </a:path>
              </a:pathLst>
            </a:custGeom>
            <a:solidFill>
              <a:srgbClr val="000000"/>
            </a:solidFill>
          </p:spPr>
        </p:sp>
      </p:gr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sp>
        <p:nvSpPr>
          <p:cNvPr name="Freeform 2" id="2"/>
          <p:cNvSpPr/>
          <p:nvPr/>
        </p:nvSpPr>
        <p:spPr>
          <a:xfrm flipH="false" flipV="false" rot="0">
            <a:off x="1763489" y="3456770"/>
            <a:ext cx="3138450" cy="2733590"/>
          </a:xfrm>
          <a:custGeom>
            <a:avLst/>
            <a:gdLst/>
            <a:ahLst/>
            <a:cxnLst/>
            <a:rect r="r" b="b" t="t" l="l"/>
            <a:pathLst>
              <a:path h="2733590" w="3138450">
                <a:moveTo>
                  <a:pt x="0" y="0"/>
                </a:moveTo>
                <a:lnTo>
                  <a:pt x="3138450" y="0"/>
                </a:lnTo>
                <a:lnTo>
                  <a:pt x="3138450" y="2733589"/>
                </a:lnTo>
                <a:lnTo>
                  <a:pt x="0" y="2733589"/>
                </a:lnTo>
                <a:lnTo>
                  <a:pt x="0" y="0"/>
                </a:lnTo>
                <a:close/>
              </a:path>
            </a:pathLst>
          </a:custGeom>
          <a:blipFill>
            <a:blip r:embed="rId2"/>
            <a:stretch>
              <a:fillRect l="0" t="0" r="0" b="0"/>
            </a:stretch>
          </a:blipFill>
        </p:spPr>
      </p:sp>
      <p:sp>
        <p:nvSpPr>
          <p:cNvPr name="Freeform 3" id="3"/>
          <p:cNvSpPr/>
          <p:nvPr/>
        </p:nvSpPr>
        <p:spPr>
          <a:xfrm flipH="false" flipV="false" rot="0">
            <a:off x="6188106" y="3456770"/>
            <a:ext cx="4356803" cy="2259728"/>
          </a:xfrm>
          <a:custGeom>
            <a:avLst/>
            <a:gdLst/>
            <a:ahLst/>
            <a:cxnLst/>
            <a:rect r="r" b="b" t="t" l="l"/>
            <a:pathLst>
              <a:path h="2259728" w="4356803">
                <a:moveTo>
                  <a:pt x="0" y="0"/>
                </a:moveTo>
                <a:lnTo>
                  <a:pt x="4356803" y="0"/>
                </a:lnTo>
                <a:lnTo>
                  <a:pt x="4356803" y="2259728"/>
                </a:lnTo>
                <a:lnTo>
                  <a:pt x="0" y="2259728"/>
                </a:lnTo>
                <a:lnTo>
                  <a:pt x="0" y="0"/>
                </a:lnTo>
                <a:close/>
              </a:path>
            </a:pathLst>
          </a:custGeom>
          <a:blipFill>
            <a:blip r:embed="rId3"/>
            <a:stretch>
              <a:fillRect l="0" t="0" r="0" b="0"/>
            </a:stretch>
          </a:blipFill>
        </p:spPr>
      </p:sp>
      <p:sp>
        <p:nvSpPr>
          <p:cNvPr name="Freeform 4" id="4"/>
          <p:cNvSpPr/>
          <p:nvPr/>
        </p:nvSpPr>
        <p:spPr>
          <a:xfrm flipH="false" flipV="false" rot="0">
            <a:off x="12108080" y="3234640"/>
            <a:ext cx="3359270" cy="2737621"/>
          </a:xfrm>
          <a:custGeom>
            <a:avLst/>
            <a:gdLst/>
            <a:ahLst/>
            <a:cxnLst/>
            <a:rect r="r" b="b" t="t" l="l"/>
            <a:pathLst>
              <a:path h="2737621" w="3359270">
                <a:moveTo>
                  <a:pt x="0" y="0"/>
                </a:moveTo>
                <a:lnTo>
                  <a:pt x="3359270" y="0"/>
                </a:lnTo>
                <a:lnTo>
                  <a:pt x="3359270" y="2737621"/>
                </a:lnTo>
                <a:lnTo>
                  <a:pt x="0" y="2737621"/>
                </a:lnTo>
                <a:lnTo>
                  <a:pt x="0" y="0"/>
                </a:lnTo>
                <a:close/>
              </a:path>
            </a:pathLst>
          </a:custGeom>
          <a:blipFill>
            <a:blip r:embed="rId4"/>
            <a:stretch>
              <a:fillRect l="-512" t="-14337" r="0" b="-8999"/>
            </a:stretch>
          </a:blipFill>
        </p:spPr>
      </p:sp>
      <p:grpSp>
        <p:nvGrpSpPr>
          <p:cNvPr name="Group 5" id="5"/>
          <p:cNvGrpSpPr/>
          <p:nvPr/>
        </p:nvGrpSpPr>
        <p:grpSpPr>
          <a:xfrm rot="0">
            <a:off x="15859155" y="0"/>
            <a:ext cx="1562612" cy="1673225"/>
            <a:chOff x="0" y="0"/>
            <a:chExt cx="2083482" cy="2230967"/>
          </a:xfrm>
        </p:grpSpPr>
        <p:grpSp>
          <p:nvGrpSpPr>
            <p:cNvPr name="Group 6" id="6"/>
            <p:cNvGrpSpPr/>
            <p:nvPr/>
          </p:nvGrpSpPr>
          <p:grpSpPr>
            <a:xfrm rot="0">
              <a:off x="75599" y="0"/>
              <a:ext cx="1932284" cy="2230967"/>
              <a:chOff x="0" y="0"/>
              <a:chExt cx="703982" cy="812800"/>
            </a:xfrm>
          </p:grpSpPr>
          <p:sp>
            <p:nvSpPr>
              <p:cNvPr name="Freeform 7" id="7"/>
              <p:cNvSpPr/>
              <p:nvPr/>
            </p:nvSpPr>
            <p:spPr>
              <a:xfrm flipH="false" flipV="false" rot="0">
                <a:off x="0" y="0"/>
                <a:ext cx="703982" cy="812800"/>
              </a:xfrm>
              <a:custGeom>
                <a:avLst/>
                <a:gdLst/>
                <a:ahLst/>
                <a:cxnLst/>
                <a:rect r="r" b="b" t="t" l="l"/>
                <a:pathLst>
                  <a:path h="812800" w="703982">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sp>
          <p:sp>
            <p:nvSpPr>
              <p:cNvPr name="TextBox 8" id="8"/>
              <p:cNvSpPr txBox="true"/>
              <p:nvPr/>
            </p:nvSpPr>
            <p:spPr>
              <a:xfrm>
                <a:off x="0" y="-47625"/>
                <a:ext cx="703982" cy="733425"/>
              </a:xfrm>
              <a:prstGeom prst="rect">
                <a:avLst/>
              </a:prstGeom>
            </p:spPr>
            <p:txBody>
              <a:bodyPr anchor="ctr" rtlCol="false" tIns="50800" lIns="50800" bIns="50800" rIns="50800"/>
              <a:lstStyle/>
              <a:p>
                <a:pPr algn="ctr">
                  <a:lnSpc>
                    <a:spcPts val="2659"/>
                  </a:lnSpc>
                </a:pPr>
              </a:p>
            </p:txBody>
          </p:sp>
        </p:grpSp>
        <p:sp>
          <p:nvSpPr>
            <p:cNvPr name="TextBox 9" id="9"/>
            <p:cNvSpPr txBox="true"/>
            <p:nvPr/>
          </p:nvSpPr>
          <p:spPr>
            <a:xfrm rot="0">
              <a:off x="0" y="437582"/>
              <a:ext cx="2083482" cy="1241504"/>
            </a:xfrm>
            <a:prstGeom prst="rect">
              <a:avLst/>
            </a:prstGeom>
          </p:spPr>
          <p:txBody>
            <a:bodyPr anchor="t" rtlCol="false" tIns="0" lIns="0" bIns="0" rIns="0">
              <a:spAutoFit/>
            </a:bodyPr>
            <a:lstStyle/>
            <a:p>
              <a:pPr algn="ctr">
                <a:lnSpc>
                  <a:spcPts val="7805"/>
                </a:lnSpc>
              </a:pPr>
              <a:r>
                <a:rPr lang="en-US" sz="5575">
                  <a:solidFill>
                    <a:srgbClr val="000000"/>
                  </a:solidFill>
                  <a:latin typeface="Open Sans Bold"/>
                </a:rPr>
                <a:t>4</a:t>
              </a:r>
            </a:p>
          </p:txBody>
        </p:sp>
      </p:grpSp>
      <p:sp>
        <p:nvSpPr>
          <p:cNvPr name="Freeform 10" id="10"/>
          <p:cNvSpPr/>
          <p:nvPr/>
        </p:nvSpPr>
        <p:spPr>
          <a:xfrm flipH="false" flipV="false" rot="0">
            <a:off x="4335763" y="6938630"/>
            <a:ext cx="2427769" cy="2483930"/>
          </a:xfrm>
          <a:custGeom>
            <a:avLst/>
            <a:gdLst/>
            <a:ahLst/>
            <a:cxnLst/>
            <a:rect r="r" b="b" t="t" l="l"/>
            <a:pathLst>
              <a:path h="2483930" w="2427769">
                <a:moveTo>
                  <a:pt x="0" y="0"/>
                </a:moveTo>
                <a:lnTo>
                  <a:pt x="2427769" y="0"/>
                </a:lnTo>
                <a:lnTo>
                  <a:pt x="2427769" y="2483930"/>
                </a:lnTo>
                <a:lnTo>
                  <a:pt x="0" y="2483930"/>
                </a:lnTo>
                <a:lnTo>
                  <a:pt x="0" y="0"/>
                </a:lnTo>
                <a:close/>
              </a:path>
            </a:pathLst>
          </a:custGeom>
          <a:blipFill>
            <a:blip r:embed="rId5"/>
            <a:stretch>
              <a:fillRect l="-2466" t="-5467" r="0" b="-5467"/>
            </a:stretch>
          </a:blipFill>
        </p:spPr>
      </p:sp>
      <p:sp>
        <p:nvSpPr>
          <p:cNvPr name="Freeform 11" id="11"/>
          <p:cNvSpPr/>
          <p:nvPr/>
        </p:nvSpPr>
        <p:spPr>
          <a:xfrm flipH="false" flipV="false" rot="0">
            <a:off x="9520072" y="6938630"/>
            <a:ext cx="3148195" cy="2247824"/>
          </a:xfrm>
          <a:custGeom>
            <a:avLst/>
            <a:gdLst/>
            <a:ahLst/>
            <a:cxnLst/>
            <a:rect r="r" b="b" t="t" l="l"/>
            <a:pathLst>
              <a:path h="2247824" w="3148195">
                <a:moveTo>
                  <a:pt x="0" y="0"/>
                </a:moveTo>
                <a:lnTo>
                  <a:pt x="3148195" y="0"/>
                </a:lnTo>
                <a:lnTo>
                  <a:pt x="3148195" y="2247823"/>
                </a:lnTo>
                <a:lnTo>
                  <a:pt x="0" y="2247823"/>
                </a:lnTo>
                <a:lnTo>
                  <a:pt x="0" y="0"/>
                </a:lnTo>
                <a:close/>
              </a:path>
            </a:pathLst>
          </a:custGeom>
          <a:blipFill>
            <a:blip r:embed="rId6"/>
            <a:stretch>
              <a:fillRect l="0" t="0" r="0" b="0"/>
            </a:stretch>
          </a:blipFill>
        </p:spPr>
      </p:sp>
      <p:sp>
        <p:nvSpPr>
          <p:cNvPr name="TextBox 12" id="12"/>
          <p:cNvSpPr txBox="true"/>
          <p:nvPr/>
        </p:nvSpPr>
        <p:spPr>
          <a:xfrm rot="0">
            <a:off x="2553980" y="866775"/>
            <a:ext cx="13180039" cy="1450976"/>
          </a:xfrm>
          <a:prstGeom prst="rect">
            <a:avLst/>
          </a:prstGeom>
        </p:spPr>
        <p:txBody>
          <a:bodyPr anchor="t" rtlCol="false" tIns="0" lIns="0" bIns="0" rIns="0">
            <a:spAutoFit/>
          </a:bodyPr>
          <a:lstStyle/>
          <a:p>
            <a:pPr algn="ctr">
              <a:lnSpc>
                <a:spcPts val="11899"/>
              </a:lnSpc>
            </a:pPr>
            <a:r>
              <a:rPr lang="en-US" sz="8499">
                <a:solidFill>
                  <a:srgbClr val="000000"/>
                </a:solidFill>
                <a:latin typeface="Alatsi Bold"/>
              </a:rPr>
              <a:t>COMPONENTS REQUIRED</a:t>
            </a:r>
          </a:p>
        </p:txBody>
      </p:sp>
      <p:sp>
        <p:nvSpPr>
          <p:cNvPr name="TextBox 13" id="13"/>
          <p:cNvSpPr txBox="true"/>
          <p:nvPr/>
        </p:nvSpPr>
        <p:spPr>
          <a:xfrm rot="0">
            <a:off x="473240" y="2812278"/>
            <a:ext cx="5895357" cy="422275"/>
          </a:xfrm>
          <a:prstGeom prst="rect">
            <a:avLst/>
          </a:prstGeom>
        </p:spPr>
        <p:txBody>
          <a:bodyPr anchor="t" rtlCol="false" tIns="0" lIns="0" bIns="0" rIns="0">
            <a:spAutoFit/>
          </a:bodyPr>
          <a:lstStyle/>
          <a:p>
            <a:pPr algn="ctr">
              <a:lnSpc>
                <a:spcPts val="3499"/>
              </a:lnSpc>
            </a:pPr>
            <a:r>
              <a:rPr lang="en-US" sz="2499">
                <a:solidFill>
                  <a:srgbClr val="000000"/>
                </a:solidFill>
                <a:latin typeface="Alatsi Bold"/>
              </a:rPr>
              <a:t>SOIL MOISTURE SENSOR</a:t>
            </a:r>
          </a:p>
        </p:txBody>
      </p:sp>
      <p:sp>
        <p:nvSpPr>
          <p:cNvPr name="TextBox 14" id="14"/>
          <p:cNvSpPr txBox="true"/>
          <p:nvPr/>
        </p:nvSpPr>
        <p:spPr>
          <a:xfrm rot="0">
            <a:off x="10544909" y="2701120"/>
            <a:ext cx="5895357" cy="422275"/>
          </a:xfrm>
          <a:prstGeom prst="rect">
            <a:avLst/>
          </a:prstGeom>
        </p:spPr>
        <p:txBody>
          <a:bodyPr anchor="t" rtlCol="false" tIns="0" lIns="0" bIns="0" rIns="0">
            <a:spAutoFit/>
          </a:bodyPr>
          <a:lstStyle/>
          <a:p>
            <a:pPr algn="ctr">
              <a:lnSpc>
                <a:spcPts val="3499"/>
              </a:lnSpc>
            </a:pPr>
            <a:r>
              <a:rPr lang="en-US" sz="2499">
                <a:solidFill>
                  <a:srgbClr val="000000"/>
                </a:solidFill>
                <a:latin typeface="Alatsi Bold"/>
              </a:rPr>
              <a:t>MICRO CONTROLLER</a:t>
            </a:r>
          </a:p>
        </p:txBody>
      </p:sp>
      <p:sp>
        <p:nvSpPr>
          <p:cNvPr name="TextBox 15" id="15"/>
          <p:cNvSpPr txBox="true"/>
          <p:nvPr/>
        </p:nvSpPr>
        <p:spPr>
          <a:xfrm rot="0">
            <a:off x="5418829" y="2812278"/>
            <a:ext cx="5895357" cy="422275"/>
          </a:xfrm>
          <a:prstGeom prst="rect">
            <a:avLst/>
          </a:prstGeom>
        </p:spPr>
        <p:txBody>
          <a:bodyPr anchor="t" rtlCol="false" tIns="0" lIns="0" bIns="0" rIns="0">
            <a:spAutoFit/>
          </a:bodyPr>
          <a:lstStyle/>
          <a:p>
            <a:pPr algn="ctr">
              <a:lnSpc>
                <a:spcPts val="3499"/>
              </a:lnSpc>
            </a:pPr>
            <a:r>
              <a:rPr lang="en-US" sz="2499">
                <a:solidFill>
                  <a:srgbClr val="000000"/>
                </a:solidFill>
                <a:latin typeface="Alatsi Bold"/>
              </a:rPr>
              <a:t>PUMP</a:t>
            </a:r>
          </a:p>
        </p:txBody>
      </p:sp>
      <p:sp>
        <p:nvSpPr>
          <p:cNvPr name="TextBox 16" id="16"/>
          <p:cNvSpPr txBox="true"/>
          <p:nvPr/>
        </p:nvSpPr>
        <p:spPr>
          <a:xfrm rot="0">
            <a:off x="2601969" y="9584485"/>
            <a:ext cx="5633719" cy="431800"/>
          </a:xfrm>
          <a:prstGeom prst="rect">
            <a:avLst/>
          </a:prstGeom>
        </p:spPr>
        <p:txBody>
          <a:bodyPr anchor="t" rtlCol="false" tIns="0" lIns="0" bIns="0" rIns="0">
            <a:spAutoFit/>
          </a:bodyPr>
          <a:lstStyle/>
          <a:p>
            <a:pPr algn="ctr">
              <a:lnSpc>
                <a:spcPts val="3499"/>
              </a:lnSpc>
              <a:spcBef>
                <a:spcPct val="0"/>
              </a:spcBef>
            </a:pPr>
            <a:r>
              <a:rPr lang="en-US" sz="2499">
                <a:solidFill>
                  <a:srgbClr val="000000"/>
                </a:solidFill>
                <a:latin typeface="Abhaya Libre Bold"/>
              </a:rPr>
              <a:t>L298D motor driver</a:t>
            </a:r>
          </a:p>
        </p:txBody>
      </p:sp>
      <p:sp>
        <p:nvSpPr>
          <p:cNvPr name="TextBox 17" id="17"/>
          <p:cNvSpPr txBox="true"/>
          <p:nvPr/>
        </p:nvSpPr>
        <p:spPr>
          <a:xfrm rot="0">
            <a:off x="9144000" y="9557928"/>
            <a:ext cx="3784526" cy="431800"/>
          </a:xfrm>
          <a:prstGeom prst="rect">
            <a:avLst/>
          </a:prstGeom>
        </p:spPr>
        <p:txBody>
          <a:bodyPr anchor="t" rtlCol="false" tIns="0" lIns="0" bIns="0" rIns="0">
            <a:spAutoFit/>
          </a:bodyPr>
          <a:lstStyle/>
          <a:p>
            <a:pPr algn="ctr">
              <a:lnSpc>
                <a:spcPts val="3499"/>
              </a:lnSpc>
              <a:spcBef>
                <a:spcPct val="0"/>
              </a:spcBef>
            </a:pPr>
            <a:r>
              <a:rPr lang="en-US" sz="2499">
                <a:solidFill>
                  <a:srgbClr val="000000"/>
                </a:solidFill>
                <a:latin typeface="Abhaya Libre Bold"/>
              </a:rPr>
              <a:t>Lithium ion battery</a:t>
            </a:r>
          </a:p>
        </p:txBody>
      </p:sp>
    </p:spTree>
  </p:cSld>
  <p:clrMapOvr>
    <a:masterClrMapping/>
  </p:clrMapOvr>
</p:sld>
</file>

<file path=ppt/slides/slide8.xml><?xml version="1.0" encoding="utf-8"?>
<p:sld xmlns:p="http://schemas.openxmlformats.org/presentationml/2006/main" xmlns:a="http://schemas.openxmlformats.org/drawingml/2006/main">
  <p:cSld>
    <p:bg>
      <p:bgPr>
        <a:solidFill>
          <a:srgbClr val="F6F3EB"/>
        </a:solidFill>
      </p:bgPr>
    </p:bg>
    <p:spTree>
      <p:nvGrpSpPr>
        <p:cNvPr id="1" name=""/>
        <p:cNvGrpSpPr/>
        <p:nvPr/>
      </p:nvGrpSpPr>
      <p:grpSpPr>
        <a:xfrm>
          <a:off x="0" y="0"/>
          <a:ext cx="0" cy="0"/>
          <a:chOff x="0" y="0"/>
          <a:chExt cx="0" cy="0"/>
        </a:xfrm>
      </p:grpSpPr>
      <p:sp>
        <p:nvSpPr>
          <p:cNvPr name="TextBox 2" id="2"/>
          <p:cNvSpPr txBox="true"/>
          <p:nvPr/>
        </p:nvSpPr>
        <p:spPr>
          <a:xfrm rot="0">
            <a:off x="2332487" y="866775"/>
            <a:ext cx="13180039" cy="1450976"/>
          </a:xfrm>
          <a:prstGeom prst="rect">
            <a:avLst/>
          </a:prstGeom>
        </p:spPr>
        <p:txBody>
          <a:bodyPr anchor="t" rtlCol="false" tIns="0" lIns="0" bIns="0" rIns="0">
            <a:spAutoFit/>
          </a:bodyPr>
          <a:lstStyle/>
          <a:p>
            <a:pPr algn="ctr">
              <a:lnSpc>
                <a:spcPts val="11899"/>
              </a:lnSpc>
            </a:pPr>
            <a:r>
              <a:rPr lang="en-US" sz="8499">
                <a:solidFill>
                  <a:srgbClr val="000000"/>
                </a:solidFill>
                <a:latin typeface="Alatsi Bold"/>
              </a:rPr>
              <a:t>FUNCTIONAL DESCRIPTION</a:t>
            </a:r>
          </a:p>
        </p:txBody>
      </p:sp>
      <p:sp>
        <p:nvSpPr>
          <p:cNvPr name="TextBox 3" id="3"/>
          <p:cNvSpPr txBox="true"/>
          <p:nvPr/>
        </p:nvSpPr>
        <p:spPr>
          <a:xfrm rot="0">
            <a:off x="1762885" y="4169844"/>
            <a:ext cx="15167253" cy="3258820"/>
          </a:xfrm>
          <a:prstGeom prst="rect">
            <a:avLst/>
          </a:prstGeom>
        </p:spPr>
        <p:txBody>
          <a:bodyPr anchor="t" rtlCol="false" tIns="0" lIns="0" bIns="0" rIns="0">
            <a:spAutoFit/>
          </a:bodyPr>
          <a:lstStyle/>
          <a:p>
            <a:pPr algn="l" marL="798829" indent="-399415" lvl="1">
              <a:lnSpc>
                <a:spcPts val="5179"/>
              </a:lnSpc>
              <a:buFont typeface="Arial"/>
              <a:buChar char="•"/>
            </a:pPr>
            <a:r>
              <a:rPr lang="en-US" sz="3699">
                <a:solidFill>
                  <a:srgbClr val="000000"/>
                </a:solidFill>
                <a:latin typeface="Alatsi Bold"/>
              </a:rPr>
              <a:t>Sensor Deployment: Sensors collect data on soil moisture, weather, etc.</a:t>
            </a:r>
          </a:p>
          <a:p>
            <a:pPr algn="l" marL="798829" indent="-399415" lvl="1">
              <a:lnSpc>
                <a:spcPts val="5179"/>
              </a:lnSpc>
              <a:buFont typeface="Arial"/>
              <a:buChar char="•"/>
            </a:pPr>
            <a:r>
              <a:rPr lang="en-US" sz="3699">
                <a:solidFill>
                  <a:srgbClr val="000000"/>
                </a:solidFill>
                <a:latin typeface="Alatsi Bold"/>
              </a:rPr>
              <a:t>Data Collection and Transmission: Data is sent to a central system.</a:t>
            </a:r>
          </a:p>
          <a:p>
            <a:pPr algn="l" marL="798829" indent="-399415" lvl="1">
              <a:lnSpc>
                <a:spcPts val="5179"/>
              </a:lnSpc>
              <a:buFont typeface="Arial"/>
              <a:buChar char="•"/>
            </a:pPr>
            <a:r>
              <a:rPr lang="en-US" sz="3699">
                <a:solidFill>
                  <a:srgbClr val="000000"/>
                </a:solidFill>
                <a:latin typeface="Alatsi Bold"/>
              </a:rPr>
              <a:t>Data Analysis: Real-time analysis determines irrigation needs.</a:t>
            </a:r>
          </a:p>
          <a:p>
            <a:pPr algn="l" marL="798829" indent="-399415" lvl="1">
              <a:lnSpc>
                <a:spcPts val="5179"/>
              </a:lnSpc>
              <a:buFont typeface="Arial"/>
              <a:buChar char="•"/>
            </a:pPr>
            <a:r>
              <a:rPr lang="en-US" sz="3699">
                <a:solidFill>
                  <a:srgbClr val="000000"/>
                </a:solidFill>
                <a:latin typeface="Alatsi Bold"/>
              </a:rPr>
              <a:t>Irrigation Control: Automated valves adjust water flow accordingly.</a:t>
            </a:r>
          </a:p>
          <a:p>
            <a:pPr algn="l" marL="798829" indent="-399415" lvl="1">
              <a:lnSpc>
                <a:spcPts val="5179"/>
              </a:lnSpc>
              <a:buFont typeface="Arial"/>
              <a:buChar char="•"/>
            </a:pPr>
            <a:r>
              <a:rPr lang="en-US" sz="3699">
                <a:solidFill>
                  <a:srgbClr val="000000"/>
                </a:solidFill>
                <a:latin typeface="Alatsi Bold"/>
              </a:rPr>
              <a:t>User Interface: Farmers monitor and control the system remotely.</a:t>
            </a:r>
          </a:p>
        </p:txBody>
      </p:sp>
      <p:grpSp>
        <p:nvGrpSpPr>
          <p:cNvPr name="Group 4" id="4"/>
          <p:cNvGrpSpPr/>
          <p:nvPr/>
        </p:nvGrpSpPr>
        <p:grpSpPr>
          <a:xfrm rot="0">
            <a:off x="15859155" y="0"/>
            <a:ext cx="1562612" cy="1673225"/>
            <a:chOff x="0" y="0"/>
            <a:chExt cx="2083482" cy="2230967"/>
          </a:xfrm>
        </p:grpSpPr>
        <p:grpSp>
          <p:nvGrpSpPr>
            <p:cNvPr name="Group 5" id="5"/>
            <p:cNvGrpSpPr/>
            <p:nvPr/>
          </p:nvGrpSpPr>
          <p:grpSpPr>
            <a:xfrm rot="0">
              <a:off x="75599" y="0"/>
              <a:ext cx="1932284" cy="2230967"/>
              <a:chOff x="0" y="0"/>
              <a:chExt cx="703982" cy="812800"/>
            </a:xfrm>
          </p:grpSpPr>
          <p:sp>
            <p:nvSpPr>
              <p:cNvPr name="Freeform 6" id="6"/>
              <p:cNvSpPr/>
              <p:nvPr/>
            </p:nvSpPr>
            <p:spPr>
              <a:xfrm flipH="false" flipV="false" rot="0">
                <a:off x="0" y="0"/>
                <a:ext cx="703982" cy="812800"/>
              </a:xfrm>
              <a:custGeom>
                <a:avLst/>
                <a:gdLst/>
                <a:ahLst/>
                <a:cxnLst/>
                <a:rect r="r" b="b" t="t" l="l"/>
                <a:pathLst>
                  <a:path h="812800" w="703982">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sp>
          <p:sp>
            <p:nvSpPr>
              <p:cNvPr name="TextBox 7" id="7"/>
              <p:cNvSpPr txBox="true"/>
              <p:nvPr/>
            </p:nvSpPr>
            <p:spPr>
              <a:xfrm>
                <a:off x="0" y="-47625"/>
                <a:ext cx="703982" cy="733425"/>
              </a:xfrm>
              <a:prstGeom prst="rect">
                <a:avLst/>
              </a:prstGeom>
            </p:spPr>
            <p:txBody>
              <a:bodyPr anchor="ctr" rtlCol="false" tIns="50800" lIns="50800" bIns="50800" rIns="50800"/>
              <a:lstStyle/>
              <a:p>
                <a:pPr algn="ctr">
                  <a:lnSpc>
                    <a:spcPts val="2659"/>
                  </a:lnSpc>
                </a:pPr>
              </a:p>
            </p:txBody>
          </p:sp>
        </p:grpSp>
        <p:sp>
          <p:nvSpPr>
            <p:cNvPr name="TextBox 8" id="8"/>
            <p:cNvSpPr txBox="true"/>
            <p:nvPr/>
          </p:nvSpPr>
          <p:spPr>
            <a:xfrm rot="0">
              <a:off x="0" y="437582"/>
              <a:ext cx="2083482" cy="1241504"/>
            </a:xfrm>
            <a:prstGeom prst="rect">
              <a:avLst/>
            </a:prstGeom>
          </p:spPr>
          <p:txBody>
            <a:bodyPr anchor="t" rtlCol="false" tIns="0" lIns="0" bIns="0" rIns="0">
              <a:spAutoFit/>
            </a:bodyPr>
            <a:lstStyle/>
            <a:p>
              <a:pPr algn="ctr">
                <a:lnSpc>
                  <a:spcPts val="7805"/>
                </a:lnSpc>
              </a:pPr>
              <a:r>
                <a:rPr lang="en-US" sz="5575">
                  <a:solidFill>
                    <a:srgbClr val="000000"/>
                  </a:solidFill>
                  <a:latin typeface="Open Sans Bold"/>
                </a:rPr>
                <a:t>5</a:t>
              </a:r>
            </a:p>
          </p:txBody>
        </p:sp>
      </p:gr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sp>
        <p:nvSpPr>
          <p:cNvPr name="TextBox 2" id="2"/>
          <p:cNvSpPr txBox="true"/>
          <p:nvPr/>
        </p:nvSpPr>
        <p:spPr>
          <a:xfrm rot="0">
            <a:off x="1028700" y="866775"/>
            <a:ext cx="16230600" cy="1450976"/>
          </a:xfrm>
          <a:prstGeom prst="rect">
            <a:avLst/>
          </a:prstGeom>
        </p:spPr>
        <p:txBody>
          <a:bodyPr anchor="t" rtlCol="false" tIns="0" lIns="0" bIns="0" rIns="0">
            <a:spAutoFit/>
          </a:bodyPr>
          <a:lstStyle/>
          <a:p>
            <a:pPr algn="ctr">
              <a:lnSpc>
                <a:spcPts val="11899"/>
              </a:lnSpc>
            </a:pPr>
            <a:r>
              <a:rPr lang="en-US" sz="8499">
                <a:solidFill>
                  <a:srgbClr val="000000"/>
                </a:solidFill>
                <a:latin typeface="Alatsi Bold"/>
              </a:rPr>
              <a:t>SENSORS</a:t>
            </a:r>
          </a:p>
        </p:txBody>
      </p:sp>
      <p:grpSp>
        <p:nvGrpSpPr>
          <p:cNvPr name="Group 3" id="3"/>
          <p:cNvGrpSpPr/>
          <p:nvPr/>
        </p:nvGrpSpPr>
        <p:grpSpPr>
          <a:xfrm rot="0">
            <a:off x="1390722" y="3102810"/>
            <a:ext cx="7362681" cy="5020968"/>
            <a:chOff x="0" y="0"/>
            <a:chExt cx="1939142" cy="1322395"/>
          </a:xfrm>
        </p:grpSpPr>
        <p:sp>
          <p:nvSpPr>
            <p:cNvPr name="Freeform 4" id="4"/>
            <p:cNvSpPr/>
            <p:nvPr/>
          </p:nvSpPr>
          <p:spPr>
            <a:xfrm flipH="false" flipV="false" rot="0">
              <a:off x="0" y="0"/>
              <a:ext cx="1939142" cy="1322395"/>
            </a:xfrm>
            <a:custGeom>
              <a:avLst/>
              <a:gdLst/>
              <a:ahLst/>
              <a:cxnLst/>
              <a:rect r="r" b="b" t="t" l="l"/>
              <a:pathLst>
                <a:path h="1322395" w="1939142">
                  <a:moveTo>
                    <a:pt x="53627" y="0"/>
                  </a:moveTo>
                  <a:lnTo>
                    <a:pt x="1885515" y="0"/>
                  </a:lnTo>
                  <a:cubicBezTo>
                    <a:pt x="1915133" y="0"/>
                    <a:pt x="1939142" y="24010"/>
                    <a:pt x="1939142" y="53627"/>
                  </a:cubicBezTo>
                  <a:lnTo>
                    <a:pt x="1939142" y="1268768"/>
                  </a:lnTo>
                  <a:cubicBezTo>
                    <a:pt x="1939142" y="1298385"/>
                    <a:pt x="1915133" y="1322395"/>
                    <a:pt x="1885515" y="1322395"/>
                  </a:cubicBezTo>
                  <a:lnTo>
                    <a:pt x="53627" y="1322395"/>
                  </a:lnTo>
                  <a:cubicBezTo>
                    <a:pt x="39404" y="1322395"/>
                    <a:pt x="25764" y="1316745"/>
                    <a:pt x="15707" y="1306688"/>
                  </a:cubicBezTo>
                  <a:cubicBezTo>
                    <a:pt x="5650" y="1296631"/>
                    <a:pt x="0" y="1282991"/>
                    <a:pt x="0" y="1268768"/>
                  </a:cubicBezTo>
                  <a:lnTo>
                    <a:pt x="0" y="53627"/>
                  </a:lnTo>
                  <a:cubicBezTo>
                    <a:pt x="0" y="39404"/>
                    <a:pt x="5650" y="25764"/>
                    <a:pt x="15707" y="15707"/>
                  </a:cubicBezTo>
                  <a:cubicBezTo>
                    <a:pt x="25764" y="5650"/>
                    <a:pt x="39404" y="0"/>
                    <a:pt x="53627" y="0"/>
                  </a:cubicBezTo>
                  <a:close/>
                </a:path>
              </a:pathLst>
            </a:custGeom>
            <a:solidFill>
              <a:srgbClr val="E9C7C6"/>
            </a:solidFill>
          </p:spPr>
        </p:sp>
        <p:sp>
          <p:nvSpPr>
            <p:cNvPr name="TextBox 5" id="5"/>
            <p:cNvSpPr txBox="true"/>
            <p:nvPr/>
          </p:nvSpPr>
          <p:spPr>
            <a:xfrm>
              <a:off x="0" y="-38100"/>
              <a:ext cx="1939142" cy="1360495"/>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2479902" y="4486094"/>
            <a:ext cx="6244926" cy="3245485"/>
          </a:xfrm>
          <a:prstGeom prst="rect">
            <a:avLst/>
          </a:prstGeom>
        </p:spPr>
        <p:txBody>
          <a:bodyPr anchor="t" rtlCol="false" tIns="0" lIns="0" bIns="0" rIns="0">
            <a:spAutoFit/>
          </a:bodyPr>
          <a:lstStyle/>
          <a:p>
            <a:pPr algn="l">
              <a:lnSpc>
                <a:spcPts val="4339"/>
              </a:lnSpc>
            </a:pPr>
            <a:r>
              <a:rPr lang="en-US" sz="3099">
                <a:solidFill>
                  <a:srgbClr val="000000"/>
                </a:solidFill>
                <a:latin typeface="Alatsi Bold"/>
              </a:rPr>
              <a:t>A soil moisture sensors is a device designed to measure the level of moisture present in the soil. It typically consists of a probe that is inserted into the soil, where it detects the moisture content</a:t>
            </a:r>
          </a:p>
        </p:txBody>
      </p:sp>
      <p:sp>
        <p:nvSpPr>
          <p:cNvPr name="TextBox 7" id="7"/>
          <p:cNvSpPr txBox="true"/>
          <p:nvPr/>
        </p:nvSpPr>
        <p:spPr>
          <a:xfrm rot="0">
            <a:off x="2479902" y="3496012"/>
            <a:ext cx="5527702" cy="679450"/>
          </a:xfrm>
          <a:prstGeom prst="rect">
            <a:avLst/>
          </a:prstGeom>
        </p:spPr>
        <p:txBody>
          <a:bodyPr anchor="t" rtlCol="false" tIns="0" lIns="0" bIns="0" rIns="0">
            <a:spAutoFit/>
          </a:bodyPr>
          <a:lstStyle/>
          <a:p>
            <a:pPr algn="l">
              <a:lnSpc>
                <a:spcPts val="5599"/>
              </a:lnSpc>
            </a:pPr>
            <a:r>
              <a:rPr lang="en-US" sz="3999">
                <a:solidFill>
                  <a:srgbClr val="000000"/>
                </a:solidFill>
                <a:latin typeface="Alatsi"/>
              </a:rPr>
              <a:t>Soil Moisture Sensor</a:t>
            </a:r>
          </a:p>
        </p:txBody>
      </p:sp>
      <p:sp>
        <p:nvSpPr>
          <p:cNvPr name="Freeform 8" id="8"/>
          <p:cNvSpPr/>
          <p:nvPr/>
        </p:nvSpPr>
        <p:spPr>
          <a:xfrm flipH="false" flipV="false" rot="0">
            <a:off x="13417488" y="6142174"/>
            <a:ext cx="7315200" cy="2477783"/>
          </a:xfrm>
          <a:custGeom>
            <a:avLst/>
            <a:gdLst/>
            <a:ahLst/>
            <a:cxnLst/>
            <a:rect r="r" b="b" t="t" l="l"/>
            <a:pathLst>
              <a:path h="2477783" w="7315200">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9" id="9"/>
          <p:cNvGrpSpPr/>
          <p:nvPr/>
        </p:nvGrpSpPr>
        <p:grpSpPr>
          <a:xfrm rot="0">
            <a:off x="1739665" y="3615357"/>
            <a:ext cx="516960" cy="516960"/>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AutoShape 12" id="12"/>
          <p:cNvSpPr/>
          <p:nvPr/>
        </p:nvSpPr>
        <p:spPr>
          <a:xfrm>
            <a:off x="-260599" y="9061267"/>
            <a:ext cx="7105264" cy="19050"/>
          </a:xfrm>
          <a:prstGeom prst="line">
            <a:avLst/>
          </a:prstGeom>
          <a:ln cap="flat" w="114300">
            <a:solidFill>
              <a:srgbClr val="9FC3D0"/>
            </a:solidFill>
            <a:prstDash val="solid"/>
            <a:headEnd type="none" len="sm" w="sm"/>
            <a:tailEnd type="none" len="sm" w="sm"/>
          </a:ln>
        </p:spPr>
      </p:sp>
      <p:sp>
        <p:nvSpPr>
          <p:cNvPr name="AutoShape 13" id="13"/>
          <p:cNvSpPr/>
          <p:nvPr/>
        </p:nvSpPr>
        <p:spPr>
          <a:xfrm>
            <a:off x="11430169" y="9061267"/>
            <a:ext cx="7105264" cy="19050"/>
          </a:xfrm>
          <a:prstGeom prst="line">
            <a:avLst/>
          </a:prstGeom>
          <a:ln cap="flat" w="114300">
            <a:solidFill>
              <a:srgbClr val="9FC3D0"/>
            </a:solidFill>
            <a:prstDash val="solid"/>
            <a:headEnd type="none" len="sm" w="sm"/>
            <a:tailEnd type="none" len="sm" w="sm"/>
          </a:ln>
        </p:spPr>
      </p:sp>
      <p:grpSp>
        <p:nvGrpSpPr>
          <p:cNvPr name="Group 14" id="14"/>
          <p:cNvGrpSpPr/>
          <p:nvPr/>
        </p:nvGrpSpPr>
        <p:grpSpPr>
          <a:xfrm rot="0">
            <a:off x="15859155" y="0"/>
            <a:ext cx="1562612" cy="1673225"/>
            <a:chOff x="0" y="0"/>
            <a:chExt cx="2083482" cy="2230967"/>
          </a:xfrm>
        </p:grpSpPr>
        <p:grpSp>
          <p:nvGrpSpPr>
            <p:cNvPr name="Group 15" id="15"/>
            <p:cNvGrpSpPr/>
            <p:nvPr/>
          </p:nvGrpSpPr>
          <p:grpSpPr>
            <a:xfrm rot="0">
              <a:off x="75599" y="0"/>
              <a:ext cx="1932284" cy="2230967"/>
              <a:chOff x="0" y="0"/>
              <a:chExt cx="703982" cy="812800"/>
            </a:xfrm>
          </p:grpSpPr>
          <p:sp>
            <p:nvSpPr>
              <p:cNvPr name="Freeform 16" id="16"/>
              <p:cNvSpPr/>
              <p:nvPr/>
            </p:nvSpPr>
            <p:spPr>
              <a:xfrm flipH="false" flipV="false" rot="0">
                <a:off x="0" y="0"/>
                <a:ext cx="703982" cy="812800"/>
              </a:xfrm>
              <a:custGeom>
                <a:avLst/>
                <a:gdLst/>
                <a:ahLst/>
                <a:cxnLst/>
                <a:rect r="r" b="b" t="t" l="l"/>
                <a:pathLst>
                  <a:path h="812800" w="703982">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sp>
          <p:sp>
            <p:nvSpPr>
              <p:cNvPr name="TextBox 17" id="17"/>
              <p:cNvSpPr txBox="true"/>
              <p:nvPr/>
            </p:nvSpPr>
            <p:spPr>
              <a:xfrm>
                <a:off x="0" y="-47625"/>
                <a:ext cx="703982" cy="733425"/>
              </a:xfrm>
              <a:prstGeom prst="rect">
                <a:avLst/>
              </a:prstGeom>
            </p:spPr>
            <p:txBody>
              <a:bodyPr anchor="ctr" rtlCol="false" tIns="50800" lIns="50800" bIns="50800" rIns="50800"/>
              <a:lstStyle/>
              <a:p>
                <a:pPr algn="ctr">
                  <a:lnSpc>
                    <a:spcPts val="2659"/>
                  </a:lnSpc>
                </a:pPr>
              </a:p>
            </p:txBody>
          </p:sp>
        </p:grpSp>
        <p:sp>
          <p:nvSpPr>
            <p:cNvPr name="TextBox 18" id="18"/>
            <p:cNvSpPr txBox="true"/>
            <p:nvPr/>
          </p:nvSpPr>
          <p:spPr>
            <a:xfrm rot="0">
              <a:off x="0" y="437582"/>
              <a:ext cx="2083482" cy="1241504"/>
            </a:xfrm>
            <a:prstGeom prst="rect">
              <a:avLst/>
            </a:prstGeom>
          </p:spPr>
          <p:txBody>
            <a:bodyPr anchor="t" rtlCol="false" tIns="0" lIns="0" bIns="0" rIns="0">
              <a:spAutoFit/>
            </a:bodyPr>
            <a:lstStyle/>
            <a:p>
              <a:pPr algn="ctr">
                <a:lnSpc>
                  <a:spcPts val="7805"/>
                </a:lnSpc>
              </a:pPr>
              <a:r>
                <a:rPr lang="en-US" sz="5575">
                  <a:solidFill>
                    <a:srgbClr val="000000"/>
                  </a:solidFill>
                  <a:latin typeface="Open Sans Bold"/>
                </a:rPr>
                <a:t>6</a:t>
              </a:r>
            </a:p>
          </p:txBody>
        </p:sp>
      </p:grpSp>
      <p:sp>
        <p:nvSpPr>
          <p:cNvPr name="Freeform 19" id="19"/>
          <p:cNvSpPr/>
          <p:nvPr/>
        </p:nvSpPr>
        <p:spPr>
          <a:xfrm flipH="false" flipV="false" rot="0">
            <a:off x="-2243137" y="-402279"/>
            <a:ext cx="7315200" cy="2477783"/>
          </a:xfrm>
          <a:custGeom>
            <a:avLst/>
            <a:gdLst/>
            <a:ahLst/>
            <a:cxnLst/>
            <a:rect r="r" b="b" t="t" l="l"/>
            <a:pathLst>
              <a:path h="2477783" w="7315200">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0" id="20"/>
          <p:cNvSpPr/>
          <p:nvPr/>
        </p:nvSpPr>
        <p:spPr>
          <a:xfrm flipH="false" flipV="false" rot="0">
            <a:off x="10671069" y="3027584"/>
            <a:ext cx="5969392" cy="5199340"/>
          </a:xfrm>
          <a:custGeom>
            <a:avLst/>
            <a:gdLst/>
            <a:ahLst/>
            <a:cxnLst/>
            <a:rect r="r" b="b" t="t" l="l"/>
            <a:pathLst>
              <a:path h="5199340" w="5969392">
                <a:moveTo>
                  <a:pt x="0" y="0"/>
                </a:moveTo>
                <a:lnTo>
                  <a:pt x="5969392" y="0"/>
                </a:lnTo>
                <a:lnTo>
                  <a:pt x="5969392" y="5199340"/>
                </a:lnTo>
                <a:lnTo>
                  <a:pt x="0" y="5199340"/>
                </a:lnTo>
                <a:lnTo>
                  <a:pt x="0" y="0"/>
                </a:lnTo>
                <a:close/>
              </a:path>
            </a:pathLst>
          </a:custGeom>
          <a:blipFill>
            <a:blip r:embed="rId4"/>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DAGEoKPlhwI</dc:identifier>
  <dcterms:modified xsi:type="dcterms:W3CDTF">2011-08-01T06:04:30Z</dcterms:modified>
  <cp:revision>1</cp:revision>
  <dc:title>Smart irrigation</dc:title>
</cp:coreProperties>
</file>